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1" r:id="rId2"/>
    <p:sldId id="257" r:id="rId3"/>
    <p:sldId id="258" r:id="rId4"/>
    <p:sldId id="259" r:id="rId5"/>
    <p:sldId id="260" r:id="rId6"/>
    <p:sldId id="262" r:id="rId7"/>
    <p:sldId id="269" r:id="rId8"/>
    <p:sldId id="263" r:id="rId9"/>
    <p:sldId id="268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custDataLst>
    <p:tags r:id="rId1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E4B0EC9A-97CF-43E6-B0D9-BE70848BA292}">
          <p14:sldIdLst>
            <p14:sldId id="261"/>
          </p14:sldIdLst>
        </p14:section>
        <p14:section name="de" id="{970B3EC9-BC12-4B1D-9869-22E0A1A56016}">
          <p14:sldIdLst>
            <p14:sldId id="257"/>
            <p14:sldId id="258"/>
            <p14:sldId id="259"/>
            <p14:sldId id="260"/>
            <p14:sldId id="262"/>
            <p14:sldId id="269"/>
          </p14:sldIdLst>
        </p14:section>
        <p14:section name="en" id="{357D65AA-2E85-4F72-9C45-84599537DD06}">
          <p14:sldIdLst>
            <p14:sldId id="263"/>
            <p14:sldId id="268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35">
          <p15:clr>
            <a:srgbClr val="A4A3A4"/>
          </p15:clr>
        </p15:guide>
        <p15:guide id="2" orient="horz" pos="690">
          <p15:clr>
            <a:srgbClr val="A4A3A4"/>
          </p15:clr>
        </p15:guide>
        <p15:guide id="3" pos="158">
          <p15:clr>
            <a:srgbClr val="A4A3A4"/>
          </p15:clr>
        </p15:guide>
        <p15:guide id="4" pos="5602">
          <p15:clr>
            <a:srgbClr val="A4A3A4"/>
          </p15:clr>
        </p15:guide>
        <p15:guide id="5" pos="2812">
          <p15:clr>
            <a:srgbClr val="A4A3A4"/>
          </p15:clr>
        </p15:guide>
        <p15:guide id="6" pos="29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00" autoAdjust="0"/>
  </p:normalViewPr>
  <p:slideViewPr>
    <p:cSldViewPr showGuides="1">
      <p:cViewPr varScale="1">
        <p:scale>
          <a:sx n="137" d="100"/>
          <a:sy n="137" d="100"/>
        </p:scale>
        <p:origin x="1114" y="96"/>
      </p:cViewPr>
      <p:guideLst>
        <p:guide orient="horz" pos="2935"/>
        <p:guide orient="horz" pos="690"/>
        <p:guide pos="158"/>
        <p:guide pos="5602"/>
        <p:guide pos="2812"/>
        <p:guide pos="29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9" d="100"/>
          <a:sy n="99" d="100"/>
        </p:scale>
        <p:origin x="-3540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DD7BD-38E0-4069-A1F1-5E09BF7126F4}" type="datetimeFigureOut">
              <a:rPr lang="de-DE" smtClean="0"/>
              <a:t>03.09.2026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00FA6-22DA-4EB1-8311-DFD21A59C2F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973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26AB9-D723-40FE-B8F9-D379E1A42843}" type="datetimeFigureOut">
              <a:rPr lang="de-DE" smtClean="0"/>
              <a:pPr/>
              <a:t>03.09.2026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02C5B-8273-44D3-A022-3A2C86933C7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1638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00"/>
      </a:spcBef>
      <a:spcAft>
        <a:spcPts val="0"/>
      </a:spcAft>
      <a:defRPr sz="1200" b="0" kern="1200">
        <a:solidFill>
          <a:schemeClr val="bg2"/>
        </a:solidFill>
        <a:latin typeface="+mn-lt"/>
        <a:ea typeface="+mn-ea"/>
        <a:cs typeface="+mn-cs"/>
      </a:defRPr>
    </a:lvl1pPr>
    <a:lvl2pPr marL="180000" indent="-180000" algn="l" defTabSz="914400" rtl="0" eaLnBrk="1" latinLnBrk="0" hangingPunct="1">
      <a:spcBef>
        <a:spcPts val="200"/>
      </a:spcBef>
      <a:spcAft>
        <a:spcPts val="0"/>
      </a:spcAft>
      <a:buFont typeface="Calibri" panose="020F0502020204030204" pitchFamily="34" charset="0"/>
      <a:buChar char="▪"/>
      <a:defRPr sz="1200" kern="1200">
        <a:solidFill>
          <a:schemeClr val="bg2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spcBef>
        <a:spcPts val="200"/>
      </a:spcBef>
      <a:buFont typeface="Calibri" panose="020F0502020204030204" pitchFamily="34" charset="0"/>
      <a:buChar char="–"/>
      <a:defRPr sz="1200" kern="1200">
        <a:solidFill>
          <a:schemeClr val="bg2"/>
        </a:solidFill>
        <a:latin typeface="+mn-lt"/>
        <a:ea typeface="+mn-ea"/>
        <a:cs typeface="+mn-cs"/>
      </a:defRPr>
    </a:lvl3pPr>
    <a:lvl4pPr marL="539750" indent="-180000" algn="l" defTabSz="914400" rtl="0" eaLnBrk="1" latinLnBrk="0" hangingPunct="1">
      <a:spcBef>
        <a:spcPts val="200"/>
      </a:spcBef>
      <a:buFont typeface="Calibri" panose="020F0502020204030204" pitchFamily="34" charset="0"/>
      <a:buChar char="–"/>
      <a:defRPr sz="1200" kern="1200">
        <a:solidFill>
          <a:schemeClr val="bg2"/>
        </a:solidFill>
        <a:latin typeface="+mn-lt"/>
        <a:ea typeface="+mn-ea"/>
        <a:cs typeface="+mn-cs"/>
      </a:defRPr>
    </a:lvl4pPr>
    <a:lvl5pPr marL="720000" indent="-180000" algn="l" defTabSz="914400" rtl="0" eaLnBrk="1" latinLnBrk="0" hangingPunct="1">
      <a:spcBef>
        <a:spcPts val="200"/>
      </a:spcBef>
      <a:buFont typeface="Calibri" panose="020F0502020204030204" pitchFamily="34" charset="0"/>
      <a:buChar char="–"/>
      <a:defRPr sz="1200" kern="1200">
        <a:solidFill>
          <a:schemeClr val="bg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sz="1100" b="0" dirty="0">
                <a:latin typeface="Calibri"/>
                <a:ea typeface="Calibri"/>
                <a:cs typeface="Times New Roman"/>
              </a:rPr>
              <a:t>Stand/Effective: August 2026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21202C5B-8273-44D3-A022-3A2C86933C74}" type="slidenum">
              <a:rPr lang="de-DE"/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0" name="Picture 98" descr="C:\screenmakers\Kunden\kleinerundbold\Henkes_HSB_Master\PPT_Klassisch\Bilder\PPT-16_9\160222 PPT-Pra╠êsentation wide Titel 1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94" y="0"/>
            <a:ext cx="9154294" cy="514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5700807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250825" y="2759974"/>
            <a:ext cx="8642350" cy="72000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249871" y="3615866"/>
            <a:ext cx="8643303" cy="216024"/>
          </a:xfrm>
        </p:spPr>
        <p:txBody>
          <a:bodyPr>
            <a:noAutofit/>
          </a:bodyPr>
          <a:lstStyle>
            <a:lvl1pPr marL="0" indent="0" algn="l">
              <a:buNone/>
              <a:defRPr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cxnSp>
        <p:nvCxnSpPr>
          <p:cNvPr id="8" name="Gerade Verbindung 7"/>
          <p:cNvCxnSpPr/>
          <p:nvPr userDrawn="1"/>
        </p:nvCxnSpPr>
        <p:spPr bwMode="gray">
          <a:xfrm flipH="1">
            <a:off x="-360548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 userDrawn="1"/>
        </p:nvCxnSpPr>
        <p:spPr bwMode="gray">
          <a:xfrm flipH="1">
            <a:off x="9252520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 userDrawn="1"/>
        </p:nvCxnSpPr>
        <p:spPr bwMode="gray">
          <a:xfrm rot="16200000" flipH="1">
            <a:off x="8797969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 userDrawn="1"/>
        </p:nvCxnSpPr>
        <p:spPr bwMode="gray">
          <a:xfrm rot="16200000" flipH="1">
            <a:off x="4584268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 bwMode="gray">
          <a:xfrm rot="16200000" flipH="1">
            <a:off x="436954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 bwMode="gray">
          <a:xfrm rot="16200000" flipH="1">
            <a:off x="15701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 bwMode="gray">
          <a:xfrm rot="16200000" flipH="1">
            <a:off x="8797969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 userDrawn="1"/>
        </p:nvCxnSpPr>
        <p:spPr bwMode="gray">
          <a:xfrm rot="16200000" flipH="1">
            <a:off x="4584268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 userDrawn="1"/>
        </p:nvCxnSpPr>
        <p:spPr bwMode="gray">
          <a:xfrm rot="16200000" flipH="1">
            <a:off x="436954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 userDrawn="1"/>
        </p:nvCxnSpPr>
        <p:spPr bwMode="gray">
          <a:xfrm rot="16200000" flipH="1">
            <a:off x="15701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 userDrawn="1"/>
        </p:nvCxnSpPr>
        <p:spPr bwMode="gray">
          <a:xfrm flipH="1">
            <a:off x="-360548" y="4659982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 userDrawn="1"/>
        </p:nvCxnSpPr>
        <p:spPr bwMode="gray">
          <a:xfrm flipH="1">
            <a:off x="9252520" y="4659982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200" y="1458000"/>
            <a:ext cx="2649327" cy="1374807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1458000"/>
            <a:ext cx="3477912" cy="137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36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5" name="Picture 99" descr="C:\screenmakers\Kunden\kleinerundbold\Henkes_HSB_Master\PPT_Klassisch\Bilder\PPT-16_9\160222 PPT-Pra╠êsentation wide Titel hinter Bild 1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"/>
            <a:ext cx="9145796" cy="514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7188718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8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 bwMode="gray">
          <a:xfrm>
            <a:off x="0" y="1095375"/>
            <a:ext cx="9144000" cy="4048126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de-DE" dirty="0"/>
              <a:t>Bild auf Platzhalter ziehen oder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251519" y="3417910"/>
            <a:ext cx="8640959" cy="734710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250825" y="4288512"/>
            <a:ext cx="8642349" cy="216024"/>
          </a:xfrm>
        </p:spPr>
        <p:txBody>
          <a:bodyPr>
            <a:noAutofit/>
          </a:bodyPr>
          <a:lstStyle>
            <a:lvl1pPr marL="0" indent="0" algn="l">
              <a:buNone/>
              <a:defRPr b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cxnSp>
        <p:nvCxnSpPr>
          <p:cNvPr id="9" name="Gerade Verbindung 8"/>
          <p:cNvCxnSpPr/>
          <p:nvPr userDrawn="1"/>
        </p:nvCxnSpPr>
        <p:spPr bwMode="gray">
          <a:xfrm flipH="1">
            <a:off x="-360548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 bwMode="gray">
          <a:xfrm flipH="1">
            <a:off x="9252520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 bwMode="gray">
          <a:xfrm rot="16200000" flipH="1">
            <a:off x="4584268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 bwMode="gray">
          <a:xfrm rot="16200000" flipH="1">
            <a:off x="436954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 userDrawn="1"/>
        </p:nvCxnSpPr>
        <p:spPr bwMode="gray">
          <a:xfrm rot="16200000" flipH="1">
            <a:off x="4584268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 userDrawn="1"/>
        </p:nvCxnSpPr>
        <p:spPr bwMode="gray">
          <a:xfrm rot="16200000" flipH="1">
            <a:off x="436954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 userDrawn="1"/>
        </p:nvCxnSpPr>
        <p:spPr bwMode="gray">
          <a:xfrm flipH="1">
            <a:off x="-360548" y="4659982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 userDrawn="1"/>
        </p:nvCxnSpPr>
        <p:spPr bwMode="gray">
          <a:xfrm flipH="1">
            <a:off x="9252520" y="4656524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 userDrawn="1"/>
        </p:nvCxnSpPr>
        <p:spPr bwMode="gray">
          <a:xfrm rot="16200000" flipH="1">
            <a:off x="8797969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 userDrawn="1"/>
        </p:nvCxnSpPr>
        <p:spPr bwMode="gray">
          <a:xfrm rot="16200000" flipH="1">
            <a:off x="15701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 userDrawn="1"/>
        </p:nvCxnSpPr>
        <p:spPr bwMode="gray">
          <a:xfrm rot="16200000" flipH="1">
            <a:off x="8797969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/>
          <p:nvPr userDrawn="1"/>
        </p:nvCxnSpPr>
        <p:spPr bwMode="gray">
          <a:xfrm rot="16200000" flipH="1">
            <a:off x="15701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fik 2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200" y="-20538"/>
            <a:ext cx="2649327" cy="1374807"/>
          </a:xfrm>
          <a:prstGeom prst="rect">
            <a:avLst/>
          </a:prstGeom>
        </p:spPr>
      </p:pic>
      <p:pic>
        <p:nvPicPr>
          <p:cNvPr id="31" name="Grafik 3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-21600"/>
            <a:ext cx="3477912" cy="137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964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8" name="Picture 98" descr="C:\screenmakers\Kunden\kleinerundbold\Henkes_HSB_Master\PPT_Klassisch\Bilder\PPT-16_9\160222 PPT-Pra╠êsentation wide Kapiteltrenner 1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86773905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1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Gerade Verbindung 4"/>
          <p:cNvCxnSpPr/>
          <p:nvPr userDrawn="1"/>
        </p:nvCxnSpPr>
        <p:spPr bwMode="gray">
          <a:xfrm flipH="1">
            <a:off x="-360548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 userDrawn="1"/>
        </p:nvCxnSpPr>
        <p:spPr bwMode="gray">
          <a:xfrm flipH="1">
            <a:off x="9252520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 userDrawn="1"/>
        </p:nvCxnSpPr>
        <p:spPr bwMode="gray">
          <a:xfrm rot="16200000" flipH="1">
            <a:off x="4584268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 bwMode="gray">
          <a:xfrm rot="16200000" flipH="1">
            <a:off x="436954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 bwMode="gray">
          <a:xfrm rot="16200000" flipH="1">
            <a:off x="4584268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 bwMode="gray">
          <a:xfrm rot="16200000" flipH="1">
            <a:off x="436954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 userDrawn="1"/>
        </p:nvSpPr>
        <p:spPr bwMode="gray">
          <a:xfrm>
            <a:off x="247261" y="492520"/>
            <a:ext cx="1044873" cy="3231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Inhalt</a:t>
            </a:r>
          </a:p>
        </p:txBody>
      </p:sp>
      <p:sp>
        <p:nvSpPr>
          <p:cNvPr id="24" name="Inhaltsplatzhalter 23"/>
          <p:cNvSpPr>
            <a:spLocks noGrp="1"/>
          </p:cNvSpPr>
          <p:nvPr>
            <p:ph sz="quarter" idx="10"/>
          </p:nvPr>
        </p:nvSpPr>
        <p:spPr>
          <a:xfrm>
            <a:off x="247260" y="1050006"/>
            <a:ext cx="8645219" cy="3600450"/>
          </a:xfrm>
        </p:spPr>
        <p:txBody>
          <a:bodyPr>
            <a:noAutofit/>
          </a:bodyPr>
          <a:lstStyle>
            <a:lvl1pPr marL="360000" indent="-360000">
              <a:buFont typeface="Wingdings" charset="2"/>
              <a:buAutoNum type="arabicPlain"/>
              <a:defRPr>
                <a:solidFill>
                  <a:srgbClr val="FFFFFF"/>
                </a:solidFill>
              </a:defRPr>
            </a:lvl1pPr>
            <a:lvl2pPr marL="360363" indent="179388"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cxnSp>
        <p:nvCxnSpPr>
          <p:cNvPr id="19" name="Gerade Verbindung 18"/>
          <p:cNvCxnSpPr/>
          <p:nvPr userDrawn="1"/>
        </p:nvCxnSpPr>
        <p:spPr bwMode="gray">
          <a:xfrm flipH="1">
            <a:off x="-360548" y="4659982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 userDrawn="1"/>
        </p:nvCxnSpPr>
        <p:spPr bwMode="gray">
          <a:xfrm flipH="1">
            <a:off x="9252520" y="4656524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 userDrawn="1"/>
        </p:nvCxnSpPr>
        <p:spPr bwMode="gray">
          <a:xfrm rot="16200000" flipH="1">
            <a:off x="8797969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 userDrawn="1"/>
        </p:nvCxnSpPr>
        <p:spPr bwMode="gray">
          <a:xfrm rot="16200000" flipH="1">
            <a:off x="15701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 userDrawn="1"/>
        </p:nvCxnSpPr>
        <p:spPr bwMode="gray">
          <a:xfrm rot="16200000" flipH="1">
            <a:off x="8797969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 userDrawn="1"/>
        </p:nvCxnSpPr>
        <p:spPr bwMode="gray">
          <a:xfrm rot="16200000" flipH="1">
            <a:off x="15701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800" y="-32400"/>
            <a:ext cx="1209475" cy="62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Kapitel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98" descr="C:\screenmakers\Kunden\kleinerundbold\Henkes_HSB_Master\PPT_Klassisch\Bilder\PPT-16_9\160222 PPT-Pra╠êsentation wide Kapiteltrenner 1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7589915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3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251521" y="1536634"/>
            <a:ext cx="8640958" cy="612000"/>
          </a:xfrm>
        </p:spPr>
        <p:txBody>
          <a:bodyPr anchor="b">
            <a:noAutofit/>
          </a:bodyPr>
          <a:lstStyle>
            <a:lvl1pPr algn="l">
              <a:defRPr sz="2400" b="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246302" y="2211766"/>
            <a:ext cx="8640958" cy="504000"/>
          </a:xfrm>
        </p:spPr>
        <p:txBody>
          <a:bodyPr anchor="t">
            <a:no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cxnSp>
        <p:nvCxnSpPr>
          <p:cNvPr id="9" name="Gerade Verbindung 8"/>
          <p:cNvCxnSpPr/>
          <p:nvPr userDrawn="1"/>
        </p:nvCxnSpPr>
        <p:spPr bwMode="gray">
          <a:xfrm flipH="1">
            <a:off x="-360548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 userDrawn="1"/>
        </p:nvCxnSpPr>
        <p:spPr bwMode="gray">
          <a:xfrm flipH="1">
            <a:off x="9252520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 userDrawn="1"/>
        </p:nvCxnSpPr>
        <p:spPr bwMode="gray">
          <a:xfrm rot="16200000" flipH="1">
            <a:off x="4584268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 bwMode="gray">
          <a:xfrm rot="16200000" flipH="1">
            <a:off x="436954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 userDrawn="1"/>
        </p:nvCxnSpPr>
        <p:spPr bwMode="gray">
          <a:xfrm rot="16200000" flipH="1">
            <a:off x="4584268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 userDrawn="1"/>
        </p:nvCxnSpPr>
        <p:spPr bwMode="gray">
          <a:xfrm rot="16200000" flipH="1">
            <a:off x="436954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 userDrawn="1"/>
        </p:nvCxnSpPr>
        <p:spPr bwMode="gray">
          <a:xfrm flipH="1">
            <a:off x="-360548" y="4659982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 userDrawn="1"/>
        </p:nvCxnSpPr>
        <p:spPr bwMode="gray">
          <a:xfrm flipH="1">
            <a:off x="9252520" y="4656524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 userDrawn="1"/>
        </p:nvCxnSpPr>
        <p:spPr bwMode="gray">
          <a:xfrm rot="16200000" flipH="1">
            <a:off x="8797969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 userDrawn="1"/>
        </p:nvCxnSpPr>
        <p:spPr bwMode="gray">
          <a:xfrm rot="16200000" flipH="1">
            <a:off x="15701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 userDrawn="1"/>
        </p:nvCxnSpPr>
        <p:spPr bwMode="gray">
          <a:xfrm rot="16200000" flipH="1">
            <a:off x="8797969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 userDrawn="1"/>
        </p:nvCxnSpPr>
        <p:spPr bwMode="gray">
          <a:xfrm rot="16200000" flipH="1">
            <a:off x="15701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800" y="-32400"/>
            <a:ext cx="1209475" cy="62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153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91763410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7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/>
            </a:lvl1pPr>
          </a:lstStyle>
          <a:p>
            <a:fld id="{DB823E2F-BA25-4684-B30F-4D0CD0A40580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Name der Präsentation, Name des Sprechers ©HSB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/>
            </a:lvl1pPr>
          </a:lstStyle>
          <a:p>
            <a:fld id="{58444F55-0981-4E9E-8F6B-2F7546EE58D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8640000" cy="360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5432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41796764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7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/>
            </a:lvl1pPr>
          </a:lstStyle>
          <a:p>
            <a:fld id="{1E879CDB-6C67-4032-991E-661E9907CBF8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Name der Präsentation, Name des Sprechers ©HSB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/>
            </a:lvl1pPr>
          </a:lstStyle>
          <a:p>
            <a:fld id="{58444F55-0981-4E9E-8F6B-2F7546EE58D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5"/>
          </p:nvPr>
        </p:nvSpPr>
        <p:spPr>
          <a:xfrm>
            <a:off x="252000" y="1047600"/>
            <a:ext cx="4212050" cy="3592115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Textplatzhalter 10"/>
          <p:cNvSpPr>
            <a:spLocks noGrp="1"/>
          </p:cNvSpPr>
          <p:nvPr>
            <p:ph type="body" sz="quarter" idx="16"/>
          </p:nvPr>
        </p:nvSpPr>
        <p:spPr>
          <a:xfrm>
            <a:off x="4680430" y="1047600"/>
            <a:ext cx="4212050" cy="3592115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29119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79014949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1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/>
            </a:lvl1pPr>
          </a:lstStyle>
          <a:p>
            <a:fld id="{CE9EFB22-8B4B-4C0C-A3C9-41911DA148A0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Name der Präsentation, Name des Sprechers ©HSB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/>
            </a:lvl1pPr>
          </a:lstStyle>
          <a:p>
            <a:fld id="{58444F55-0981-4E9E-8F6B-2F7546EE58D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5"/>
          </p:nvPr>
        </p:nvSpPr>
        <p:spPr bwMode="gray">
          <a:xfrm>
            <a:off x="4679950" y="1087041"/>
            <a:ext cx="4213225" cy="3572272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de-DE" dirty="0"/>
              <a:t>Bild auf Platzhalter ziehen oder durch Klicken auf Symbol hinzufügen</a:t>
            </a:r>
          </a:p>
        </p:txBody>
      </p:sp>
      <p:sp>
        <p:nvSpPr>
          <p:cNvPr id="10" name="Textplatzhalter 10"/>
          <p:cNvSpPr>
            <a:spLocks noGrp="1"/>
          </p:cNvSpPr>
          <p:nvPr>
            <p:ph type="body" sz="quarter" idx="16"/>
          </p:nvPr>
        </p:nvSpPr>
        <p:spPr>
          <a:xfrm>
            <a:off x="252000" y="1047600"/>
            <a:ext cx="4212050" cy="3592115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65199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82317133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2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Bildplatzhalter 3"/>
          <p:cNvSpPr>
            <a:spLocks noGrp="1"/>
          </p:cNvSpPr>
          <p:nvPr>
            <p:ph type="pic" sz="quarter" idx="16"/>
          </p:nvPr>
        </p:nvSpPr>
        <p:spPr bwMode="gray">
          <a:xfrm>
            <a:off x="620" y="469106"/>
            <a:ext cx="9143380" cy="4694932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spcBef>
                <a:spcPts val="0"/>
              </a:spcBef>
              <a:defRPr/>
            </a:lvl1pPr>
          </a:lstStyle>
          <a:p>
            <a:r>
              <a:rPr lang="de-DE" dirty="0"/>
              <a:t>Bild auf Platzhalter ziehen oder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062639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98" descr="C:\screenmakers\Kunden\kleinerundbold\Henkes_HSB_Master\PPT_Klassisch\Bilder\PPT-16_9\160222 PPT-Pra╠êsentation wide Kapiteltrenner 1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93346373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7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1521" y="2247714"/>
            <a:ext cx="8640960" cy="1593177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bg1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Zitat bearbeiten</a:t>
            </a:r>
          </a:p>
          <a:p>
            <a:pPr lvl="1"/>
            <a:r>
              <a:rPr lang="de-DE" dirty="0"/>
              <a:t>Zitat 14pt</a:t>
            </a:r>
          </a:p>
        </p:txBody>
      </p:sp>
      <p:cxnSp>
        <p:nvCxnSpPr>
          <p:cNvPr id="7" name="Gerade Verbindung 6"/>
          <p:cNvCxnSpPr/>
          <p:nvPr userDrawn="1"/>
        </p:nvCxnSpPr>
        <p:spPr bwMode="gray">
          <a:xfrm flipH="1">
            <a:off x="-360548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 userDrawn="1"/>
        </p:nvCxnSpPr>
        <p:spPr bwMode="gray">
          <a:xfrm flipH="1">
            <a:off x="9252520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 userDrawn="1"/>
        </p:nvCxnSpPr>
        <p:spPr bwMode="gray">
          <a:xfrm rot="16200000" flipH="1">
            <a:off x="4584268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 bwMode="gray">
          <a:xfrm rot="16200000" flipH="1">
            <a:off x="436954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 bwMode="gray">
          <a:xfrm rot="16200000" flipH="1">
            <a:off x="4584268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 bwMode="gray">
          <a:xfrm rot="16200000" flipH="1">
            <a:off x="436954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 userDrawn="1"/>
        </p:nvCxnSpPr>
        <p:spPr bwMode="gray">
          <a:xfrm flipH="1">
            <a:off x="-360548" y="4659982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 userDrawn="1"/>
        </p:nvCxnSpPr>
        <p:spPr bwMode="gray">
          <a:xfrm flipH="1">
            <a:off x="9252520" y="4656524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 userDrawn="1"/>
        </p:nvCxnSpPr>
        <p:spPr bwMode="gray">
          <a:xfrm rot="16200000" flipH="1">
            <a:off x="8797969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 userDrawn="1"/>
        </p:nvCxnSpPr>
        <p:spPr bwMode="gray">
          <a:xfrm rot="16200000" flipH="1">
            <a:off x="15701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 userDrawn="1"/>
        </p:nvCxnSpPr>
        <p:spPr bwMode="gray">
          <a:xfrm rot="16200000" flipH="1">
            <a:off x="8797969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 userDrawn="1"/>
        </p:nvCxnSpPr>
        <p:spPr bwMode="gray">
          <a:xfrm rot="16200000" flipH="1">
            <a:off x="15701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800" y="-32400"/>
            <a:ext cx="1209475" cy="62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6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64030264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8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/>
            </a:lvl1pPr>
          </a:lstStyle>
          <a:p>
            <a:fld id="{01DDFBA5-3755-42C9-B9D5-0D72CAF55F3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Name der Präsentation, Name des Sprechers ©HSB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/>
            </a:lvl1pPr>
          </a:lstStyle>
          <a:p>
            <a:fld id="{58444F55-0981-4E9E-8F6B-2F7546EE58D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9106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10799586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4"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/>
            </a:lvl1pPr>
          </a:lstStyle>
          <a:p>
            <a:fld id="{9F3B7A0E-9836-4B17-87F1-FEB836BB955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/>
              <a:t>Name der Präsentation, Name des Sprechers ©HSB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/>
            </a:lvl1pPr>
          </a:lstStyle>
          <a:p>
            <a:fld id="{58444F55-0981-4E9E-8F6B-2F7546EE58D7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2" name="Gerade Verbindung 11"/>
          <p:cNvCxnSpPr/>
          <p:nvPr userDrawn="1"/>
        </p:nvCxnSpPr>
        <p:spPr bwMode="gray">
          <a:xfrm flipH="1">
            <a:off x="-360548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 userDrawn="1"/>
        </p:nvCxnSpPr>
        <p:spPr bwMode="gray">
          <a:xfrm flipH="1">
            <a:off x="9252520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 userDrawn="1"/>
        </p:nvCxnSpPr>
        <p:spPr bwMode="gray">
          <a:xfrm rot="16200000" flipH="1">
            <a:off x="4584268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 userDrawn="1"/>
        </p:nvCxnSpPr>
        <p:spPr bwMode="gray">
          <a:xfrm rot="16200000" flipH="1">
            <a:off x="436954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 userDrawn="1"/>
        </p:nvCxnSpPr>
        <p:spPr bwMode="gray">
          <a:xfrm rot="16200000" flipH="1">
            <a:off x="4584268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 userDrawn="1"/>
        </p:nvCxnSpPr>
        <p:spPr bwMode="gray">
          <a:xfrm rot="16200000" flipH="1">
            <a:off x="436954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 userDrawn="1"/>
        </p:nvCxnSpPr>
        <p:spPr bwMode="gray">
          <a:xfrm flipH="1">
            <a:off x="-360548" y="4659982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 userDrawn="1"/>
        </p:nvCxnSpPr>
        <p:spPr bwMode="gray">
          <a:xfrm flipH="1">
            <a:off x="9252520" y="4656524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 userDrawn="1"/>
        </p:nvCxnSpPr>
        <p:spPr bwMode="gray">
          <a:xfrm rot="16200000" flipH="1">
            <a:off x="8797969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/>
          <p:nvPr userDrawn="1"/>
        </p:nvCxnSpPr>
        <p:spPr bwMode="gray">
          <a:xfrm rot="16200000" flipH="1">
            <a:off x="15701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 userDrawn="1"/>
        </p:nvCxnSpPr>
        <p:spPr bwMode="gray">
          <a:xfrm rot="16200000" flipH="1">
            <a:off x="8797969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 userDrawn="1"/>
        </p:nvCxnSpPr>
        <p:spPr bwMode="gray">
          <a:xfrm rot="16200000" flipH="1">
            <a:off x="15701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fik 2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800" y="-32400"/>
            <a:ext cx="1209475" cy="62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7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836336745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7" name="think-cell Folie" r:id="rId15" imgW="270" imgH="270" progId="TCLayout.ActiveDocument.1">
                  <p:embed/>
                </p:oleObj>
              </mc:Choice>
              <mc:Fallback>
                <p:oleObj name="think-cell Folie" r:id="rId1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90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7" cy="514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7528383" y="4767994"/>
            <a:ext cx="765448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D37BFEA9-7DE6-4543-81D7-CD249F21B463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250825" y="4767994"/>
            <a:ext cx="6805514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r>
              <a:rPr lang="de-DE" dirty="0"/>
              <a:t>Name der Präsentation, Name des Sprechers ©HSB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8500491" y="4767994"/>
            <a:ext cx="391989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58444F55-0981-4E9E-8F6B-2F7546EE58D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250825" y="1046438"/>
            <a:ext cx="8640000" cy="360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250825" y="447574"/>
            <a:ext cx="8640000" cy="54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cxnSp>
        <p:nvCxnSpPr>
          <p:cNvPr id="11" name="Gerade Verbindung 10"/>
          <p:cNvCxnSpPr/>
          <p:nvPr/>
        </p:nvCxnSpPr>
        <p:spPr bwMode="gray">
          <a:xfrm flipH="1">
            <a:off x="-360548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 bwMode="gray">
          <a:xfrm flipH="1">
            <a:off x="-360548" y="4659982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 bwMode="gray">
          <a:xfrm flipH="1">
            <a:off x="9252520" y="1095586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 bwMode="gray">
          <a:xfrm flipH="1">
            <a:off x="9252520" y="4656524"/>
            <a:ext cx="252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 bwMode="gray">
          <a:xfrm rot="16200000" flipH="1">
            <a:off x="8797969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 bwMode="gray">
          <a:xfrm rot="16200000" flipH="1">
            <a:off x="4584268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 bwMode="gray">
          <a:xfrm rot="16200000" flipH="1">
            <a:off x="436954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 bwMode="gray">
          <a:xfrm rot="16200000" flipH="1">
            <a:off x="157010" y="-1960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 bwMode="gray">
          <a:xfrm rot="16200000" flipH="1">
            <a:off x="8797969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 bwMode="gray">
          <a:xfrm rot="16200000" flipH="1">
            <a:off x="4584268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 bwMode="gray">
          <a:xfrm rot="16200000" flipH="1">
            <a:off x="436954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/>
        </p:nvCxnSpPr>
        <p:spPr bwMode="gray">
          <a:xfrm rot="16200000" flipH="1">
            <a:off x="157010" y="5339558"/>
            <a:ext cx="1890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fik 23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800" y="-32400"/>
            <a:ext cx="1209475" cy="62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4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1" r:id="rId4"/>
    <p:sldLayoutId id="2147483650" r:id="rId5"/>
    <p:sldLayoutId id="2147483652" r:id="rId6"/>
    <p:sldLayoutId id="2147483662" r:id="rId7"/>
    <p:sldLayoutId id="2147483663" r:id="rId8"/>
    <p:sldLayoutId id="2147483664" r:id="rId9"/>
    <p:sldLayoutId id="2147483654" r:id="rId10"/>
    <p:sldLayoutId id="2147483655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18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200"/>
        </a:spcBef>
        <a:spcAft>
          <a:spcPts val="0"/>
        </a:spcAft>
        <a:buFont typeface="Arial" panose="020B0604020202020204" pitchFamily="34" charset="0"/>
        <a:buNone/>
        <a:defRPr sz="1400" b="0" kern="1200">
          <a:solidFill>
            <a:schemeClr val="bg2"/>
          </a:solidFill>
          <a:latin typeface="+mj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200"/>
        </a:spcBef>
        <a:spcAft>
          <a:spcPts val="0"/>
        </a:spcAft>
        <a:buFont typeface="Wingdings" charset="2"/>
        <a:buChar char="§"/>
        <a:defRPr sz="1400" kern="1200">
          <a:solidFill>
            <a:schemeClr val="bg2"/>
          </a:solidFill>
          <a:latin typeface="+mj-lt"/>
          <a:ea typeface="+mn-ea"/>
          <a:cs typeface="+mn-cs"/>
        </a:defRPr>
      </a:lvl2pPr>
      <a:lvl3pPr marL="363538" indent="-182563" algn="l" defTabSz="914400" rtl="0" eaLnBrk="1" latinLnBrk="0" hangingPunct="1">
        <a:spcBef>
          <a:spcPts val="200"/>
        </a:spcBef>
        <a:spcAft>
          <a:spcPts val="0"/>
        </a:spcAft>
        <a:buFont typeface="Symbol" charset="2"/>
        <a:buChar char="-"/>
        <a:defRPr sz="1400" kern="1200">
          <a:solidFill>
            <a:schemeClr val="bg2"/>
          </a:solidFill>
          <a:latin typeface="+mj-lt"/>
          <a:ea typeface="+mn-ea"/>
          <a:cs typeface="+mn-cs"/>
        </a:defRPr>
      </a:lvl3pPr>
      <a:lvl4pPr marL="541338" indent="-179388" algn="l" defTabSz="914400" rtl="0" eaLnBrk="1" latinLnBrk="0" hangingPunct="1">
        <a:spcBef>
          <a:spcPts val="200"/>
        </a:spcBef>
        <a:spcAft>
          <a:spcPts val="0"/>
        </a:spcAft>
        <a:buFont typeface="Symbol" charset="2"/>
        <a:buChar char="-"/>
        <a:defRPr sz="1400" kern="1200">
          <a:solidFill>
            <a:schemeClr val="bg2"/>
          </a:solidFill>
          <a:latin typeface="+mj-lt"/>
          <a:ea typeface="+mn-ea"/>
          <a:cs typeface="+mn-cs"/>
        </a:defRPr>
      </a:lvl4pPr>
      <a:lvl5pPr marL="714375" indent="-180975" algn="l" defTabSz="914400" rtl="0" eaLnBrk="1" latinLnBrk="0" hangingPunct="1">
        <a:spcBef>
          <a:spcPts val="200"/>
        </a:spcBef>
        <a:spcAft>
          <a:spcPts val="0"/>
        </a:spcAft>
        <a:buFont typeface="Symbol" charset="2"/>
        <a:buChar char="-"/>
        <a:defRPr sz="1400" kern="1200">
          <a:solidFill>
            <a:schemeClr val="bg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hs-bremen.de/studieren/im-studium/zugaenge-und-portal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mailto:zll-support@hs-bremen.de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hs-bremen.de/en/study/during-your-studies/logins-and-portals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zll-support@hs-bremen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 bwMode="auto">
          <a:xfrm>
            <a:off x="250824" y="447574"/>
            <a:ext cx="6481415" cy="540000"/>
          </a:xfrm>
        </p:spPr>
        <p:txBody>
          <a:bodyPr anchor="ctr"/>
          <a:lstStyle/>
          <a:p>
            <a:pPr>
              <a:defRPr/>
            </a:pPr>
            <a:r>
              <a:rPr lang="de-DE" sz="2000" b="1" dirty="0"/>
              <a:t>Über diese Info-Folien / About These </a:t>
            </a:r>
            <a:r>
              <a:rPr lang="de-DE" sz="2000" b="1" dirty="0" err="1"/>
              <a:t>Slides</a:t>
            </a:r>
            <a:endParaRPr sz="2000" b="1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 bwMode="auto">
          <a:xfrm>
            <a:off x="250825" y="1239391"/>
            <a:ext cx="4212050" cy="3060551"/>
          </a:xfrm>
        </p:spPr>
        <p:txBody>
          <a:bodyPr/>
          <a:lstStyle/>
          <a:p>
            <a:pPr>
              <a:lnSpc>
                <a:spcPct val="130000"/>
              </a:lnSpc>
              <a:spcAft>
                <a:spcPts val="600"/>
              </a:spcAft>
              <a:defRPr/>
            </a:pPr>
            <a:r>
              <a:rPr lang="de-DE" sz="1600" b="1" dirty="0"/>
              <a:t>Wozu diese Folien? </a:t>
            </a:r>
            <a:r>
              <a:rPr lang="de-DE" sz="1600" dirty="0"/>
              <a:t>Studierende werden über die wichtigsten Funktionen und die Nutzung von AULIS informiert. </a:t>
            </a:r>
            <a:endParaRPr lang="de-DE" dirty="0"/>
          </a:p>
          <a:p>
            <a:pPr>
              <a:lnSpc>
                <a:spcPct val="130000"/>
              </a:lnSpc>
              <a:spcAft>
                <a:spcPts val="600"/>
              </a:spcAft>
              <a:defRPr/>
            </a:pPr>
            <a:r>
              <a:rPr lang="de-DE" sz="1600" b="1" dirty="0"/>
              <a:t>Wie verwende ich die Folien? </a:t>
            </a:r>
            <a:r>
              <a:rPr lang="de-DE" sz="1600" dirty="0"/>
              <a:t>Sie können die Folien für Ihre Veranstaltung anpassen, die Folien in Ihren AULIS-Kurs stellen und sie zu Beginn Ihrer Veranstaltung vorstellen. </a:t>
            </a:r>
          </a:p>
          <a:p>
            <a:pPr>
              <a:lnSpc>
                <a:spcPct val="130000"/>
              </a:lnSpc>
              <a:spcAft>
                <a:spcPts val="600"/>
              </a:spcAft>
              <a:defRPr/>
            </a:pPr>
            <a:endParaRPr lang="de-DE" sz="160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 bwMode="auto">
          <a:xfrm>
            <a:off x="4680430" y="1240271"/>
            <a:ext cx="4212050" cy="3563727"/>
          </a:xfrm>
        </p:spPr>
        <p:txBody>
          <a:bodyPr/>
          <a:lstStyle/>
          <a:p>
            <a:pPr>
              <a:lnSpc>
                <a:spcPct val="130000"/>
              </a:lnSpc>
              <a:spcAft>
                <a:spcPts val="600"/>
              </a:spcAft>
              <a:defRPr/>
            </a:pPr>
            <a:r>
              <a:rPr lang="en-US" sz="1600" b="1" dirty="0"/>
              <a:t>***English slides below***</a:t>
            </a:r>
          </a:p>
          <a:p>
            <a:pPr>
              <a:lnSpc>
                <a:spcPct val="130000"/>
              </a:lnSpc>
              <a:spcAft>
                <a:spcPts val="600"/>
              </a:spcAft>
              <a:defRPr/>
            </a:pPr>
            <a:r>
              <a:rPr lang="en-US" sz="1600" b="1" dirty="0"/>
              <a:t>Why these slides? </a:t>
            </a:r>
            <a:r>
              <a:rPr lang="en-US" sz="1600" dirty="0"/>
              <a:t>Students are informed about the key features and how to use AULIS.</a:t>
            </a:r>
          </a:p>
          <a:p>
            <a:pPr>
              <a:lnSpc>
                <a:spcPct val="130000"/>
              </a:lnSpc>
              <a:spcAft>
                <a:spcPts val="600"/>
              </a:spcAft>
              <a:defRPr/>
            </a:pPr>
            <a:r>
              <a:rPr lang="en-US" sz="1600" b="1" dirty="0"/>
              <a:t>How to use the slides: </a:t>
            </a:r>
            <a:r>
              <a:rPr lang="en-US" sz="1600" dirty="0"/>
              <a:t>You can adapt the slides to your course, upload the slides to your AULIS course and present them at the start of your lecture.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AA9B13B-D743-444E-9606-AEABCB08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ist AULIS?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3E80BF9-4EAE-45E5-9ADB-96FF97A76F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2735824" cy="3600000"/>
          </a:xfrm>
        </p:spPr>
        <p:txBody>
          <a:bodyPr/>
          <a:lstStyle/>
          <a:p>
            <a:r>
              <a:rPr lang="de-DE" b="0" i="0" dirty="0">
                <a:effectLst/>
                <a:latin typeface="+mn-lt"/>
              </a:rPr>
              <a:t>AULIS ist die Online-Lernumgebung der Hochschule Bremen und unterstützt Lehrende und Studierende rund um ihre Lehrveranstaltungen. </a:t>
            </a:r>
          </a:p>
          <a:p>
            <a:endParaRPr lang="de-DE" dirty="0">
              <a:latin typeface="+mn-lt"/>
            </a:endParaRPr>
          </a:p>
          <a:p>
            <a:endParaRPr lang="de-DE" b="0" i="0" dirty="0">
              <a:effectLst/>
              <a:latin typeface="+mn-lt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ED26EF0-BEF6-4999-BE95-AAB3E4786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1050806"/>
            <a:ext cx="5978592" cy="3060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0459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440AABF-80ED-40FB-BF92-FCC967685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kann ich mich einloggen?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F8C7782-4EEE-4AF1-9C78-D3C2660FE1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3059860" cy="3600000"/>
          </a:xfrm>
        </p:spPr>
        <p:txBody>
          <a:bodyPr/>
          <a:lstStyle/>
          <a:p>
            <a:r>
              <a:rPr lang="de-DE" b="0" i="0" dirty="0">
                <a:effectLst/>
              </a:rPr>
              <a:t>Um sich in AULIS einzuloggen, benötigen Sie einen HSB-Account, der Zugang zu diversen Services der HSB ermöglicht. Dieser wird vom Rechenzentrum für Sie angelegt, muss von Ihnen aber zunächst freigeschaltet werden. </a:t>
            </a:r>
          </a:p>
          <a:p>
            <a:r>
              <a:rPr lang="de-DE" b="0" i="0" dirty="0">
                <a:effectLst/>
              </a:rPr>
              <a:t>Weitere Informationen finden Sie unter </a:t>
            </a:r>
            <a:r>
              <a:rPr lang="de-DE" b="0" i="0" dirty="0">
                <a:effectLst/>
                <a:hlinkClick r:id="rId2"/>
              </a:rPr>
              <a:t>Zugänge und Portale für Studierende</a:t>
            </a:r>
            <a:r>
              <a:rPr lang="de-DE" b="0" i="0" dirty="0">
                <a:effectLst/>
              </a:rPr>
              <a:t>.</a:t>
            </a:r>
          </a:p>
          <a:p>
            <a:endParaRPr lang="de-DE" dirty="0"/>
          </a:p>
          <a:p>
            <a:endParaRPr lang="de-DE" b="0" i="0" dirty="0">
              <a:effectLst/>
            </a:endParaRPr>
          </a:p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3EEB2E6-0248-48F7-91F1-54115D4565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06"/>
          <a:stretch/>
        </p:blipFill>
        <p:spPr>
          <a:xfrm>
            <a:off x="3533508" y="1107968"/>
            <a:ext cx="5342894" cy="3219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E860F214-BEFA-4FED-AEBE-E4D77C953539}"/>
              </a:ext>
            </a:extLst>
          </p:cNvPr>
          <p:cNvSpPr/>
          <p:nvPr/>
        </p:nvSpPr>
        <p:spPr>
          <a:xfrm>
            <a:off x="3587198" y="2271017"/>
            <a:ext cx="360040" cy="180020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spcBef>
                <a:spcPts val="200"/>
              </a:spcBef>
              <a:buFont typeface="Calibri" panose="020F0502020204030204" pitchFamily="34" charset="0"/>
              <a:buChar char="▪"/>
            </a:pPr>
            <a:endParaRPr lang="de-DE" sz="1400" dirty="0" err="1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4AC54E7-9E24-477A-8A7C-DE78400537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58" t="78091"/>
          <a:stretch/>
        </p:blipFill>
        <p:spPr>
          <a:xfrm>
            <a:off x="250825" y="2967794"/>
            <a:ext cx="3101691" cy="20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19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2C0697A-13DE-41E7-BFB0-999605DA1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Struktur in AULIS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7E49A3B-EDD7-4F65-92FC-A3304105AD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4067972" cy="3600000"/>
          </a:xfrm>
        </p:spPr>
        <p:txBody>
          <a:bodyPr/>
          <a:lstStyle/>
          <a:p>
            <a:r>
              <a:rPr lang="de-DE" dirty="0"/>
              <a:t>Unter dem Navigationspunkt „Magazin“ finden Sie alle Lehrveranstaltungen an der Hochschule Bremen. </a:t>
            </a:r>
          </a:p>
          <a:p>
            <a:endParaRPr lang="de-DE" dirty="0"/>
          </a:p>
          <a:p>
            <a:r>
              <a:rPr lang="de-DE" dirty="0"/>
              <a:t>Klicken Sie im Hauptmenü auf Magazin &gt; Baumansicht. Dann können Sie durch die gesamte Magazin-Struktur navigieren.</a:t>
            </a:r>
          </a:p>
          <a:p>
            <a:endParaRPr lang="de-DE" dirty="0"/>
          </a:p>
          <a:p>
            <a:r>
              <a:rPr lang="de-DE" dirty="0"/>
              <a:t>Nutzen Sie das Magazin, um Ihre Lehrveranstaltungen zu finden. </a:t>
            </a:r>
          </a:p>
          <a:p>
            <a:endParaRPr lang="de-DE" dirty="0"/>
          </a:p>
          <a:p>
            <a:r>
              <a:rPr lang="de-DE" dirty="0"/>
              <a:t>Die Struktur ist für alle Studiengänge gleich:</a:t>
            </a:r>
          </a:p>
          <a:p>
            <a:r>
              <a:rPr lang="de-DE" dirty="0"/>
              <a:t>&gt; Fakultät</a:t>
            </a:r>
          </a:p>
          <a:p>
            <a:r>
              <a:rPr lang="de-DE" dirty="0"/>
              <a:t>   &gt; Studiengang</a:t>
            </a:r>
          </a:p>
          <a:p>
            <a:r>
              <a:rPr lang="de-DE" dirty="0"/>
              <a:t>         &gt; Aktuelles Semester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E47D2FC7-47E2-449E-93DB-27C0380C0259}"/>
              </a:ext>
            </a:extLst>
          </p:cNvPr>
          <p:cNvGrpSpPr/>
          <p:nvPr/>
        </p:nvGrpSpPr>
        <p:grpSpPr>
          <a:xfrm>
            <a:off x="4427984" y="1053419"/>
            <a:ext cx="4610250" cy="2607754"/>
            <a:chOff x="4427985" y="1419622"/>
            <a:chExt cx="4610250" cy="2607754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14C8BC77-9FAC-4C93-9406-FC93ABD31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46757" y="1419622"/>
              <a:ext cx="4591478" cy="260775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Pfeil: nach rechts 8">
              <a:extLst>
                <a:ext uri="{FF2B5EF4-FFF2-40B4-BE49-F238E27FC236}">
                  <a16:creationId xmlns:a16="http://schemas.microsoft.com/office/drawing/2014/main" id="{92132233-29C9-4429-88C0-AA5D39AA4A7B}"/>
                </a:ext>
              </a:extLst>
            </p:cNvPr>
            <p:cNvSpPr/>
            <p:nvPr/>
          </p:nvSpPr>
          <p:spPr>
            <a:xfrm>
              <a:off x="4570825" y="3435846"/>
              <a:ext cx="360040" cy="95311"/>
            </a:xfrm>
            <a:prstGeom prst="right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975" indent="-180975" algn="ctr">
                <a:spcBef>
                  <a:spcPts val="200"/>
                </a:spcBef>
                <a:buFont typeface="Calibri" panose="020F0502020204030204" pitchFamily="34" charset="0"/>
                <a:buChar char="▪"/>
              </a:pPr>
              <a:endParaRPr lang="de-DE" sz="1400" dirty="0" err="1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AAB14427-180A-432B-B8C1-7364A48EB375}"/>
                </a:ext>
              </a:extLst>
            </p:cNvPr>
            <p:cNvSpPr/>
            <p:nvPr/>
          </p:nvSpPr>
          <p:spPr>
            <a:xfrm>
              <a:off x="4427985" y="2145866"/>
              <a:ext cx="360040" cy="35387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975" indent="-180975" algn="ctr">
                <a:spcBef>
                  <a:spcPts val="200"/>
                </a:spcBef>
                <a:buFont typeface="Calibri" panose="020F0502020204030204" pitchFamily="34" charset="0"/>
                <a:buChar char="▪"/>
              </a:pPr>
              <a:endParaRPr lang="de-DE" sz="1400" dirty="0" err="1"/>
            </a:p>
          </p:txBody>
        </p:sp>
        <p:sp>
          <p:nvSpPr>
            <p:cNvPr id="11" name="Pfeil: nach rechts 10">
              <a:extLst>
                <a:ext uri="{FF2B5EF4-FFF2-40B4-BE49-F238E27FC236}">
                  <a16:creationId xmlns:a16="http://schemas.microsoft.com/office/drawing/2014/main" id="{1FA2E96D-BDAC-494C-8F28-F7373C992012}"/>
                </a:ext>
              </a:extLst>
            </p:cNvPr>
            <p:cNvSpPr/>
            <p:nvPr/>
          </p:nvSpPr>
          <p:spPr>
            <a:xfrm>
              <a:off x="4644011" y="3831890"/>
              <a:ext cx="360040" cy="95311"/>
            </a:xfrm>
            <a:prstGeom prst="right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975" indent="-180975" algn="ctr">
                <a:spcBef>
                  <a:spcPts val="200"/>
                </a:spcBef>
                <a:buFont typeface="Calibri" panose="020F0502020204030204" pitchFamily="34" charset="0"/>
                <a:buChar char="▪"/>
              </a:pPr>
              <a:endParaRPr lang="de-DE" sz="1400" dirty="0" err="1"/>
            </a:p>
          </p:txBody>
        </p:sp>
      </p:grp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26BAF758-E606-496A-AB37-A5F48BB840BE}"/>
              </a:ext>
            </a:extLst>
          </p:cNvPr>
          <p:cNvSpPr/>
          <p:nvPr/>
        </p:nvSpPr>
        <p:spPr>
          <a:xfrm>
            <a:off x="4446756" y="3961905"/>
            <a:ext cx="4591478" cy="57224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200"/>
              </a:spcBef>
            </a:pPr>
            <a:r>
              <a:rPr lang="de-DE" sz="1400" dirty="0"/>
              <a:t>Alle Kurse, in denen Sie Mitglied sind, werden automatisch im Menüpunkt </a:t>
            </a:r>
            <a:r>
              <a:rPr lang="de-DE" sz="1400" i="1" dirty="0"/>
              <a:t>Meine Kurse und Gruppen </a:t>
            </a:r>
            <a:r>
              <a:rPr lang="de-DE" sz="1400" dirty="0"/>
              <a:t>angezeigt.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059D21E-736A-40E8-8EEE-BF79C09768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96" b="-2"/>
          <a:stretch/>
        </p:blipFill>
        <p:spPr>
          <a:xfrm>
            <a:off x="6510936" y="4647599"/>
            <a:ext cx="463117" cy="433425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E59FD447-4A07-4D92-AD8B-B2A20175D089}"/>
              </a:ext>
            </a:extLst>
          </p:cNvPr>
          <p:cNvCxnSpPr/>
          <p:nvPr/>
        </p:nvCxnSpPr>
        <p:spPr>
          <a:xfrm>
            <a:off x="5652120" y="4606329"/>
            <a:ext cx="792088" cy="237347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B04A42AD-2E33-4692-9BB7-A708C63552E8}"/>
              </a:ext>
            </a:extLst>
          </p:cNvPr>
          <p:cNvCxnSpPr>
            <a:cxnSpLocks/>
          </p:cNvCxnSpPr>
          <p:nvPr/>
        </p:nvCxnSpPr>
        <p:spPr>
          <a:xfrm flipH="1">
            <a:off x="7035599" y="4606076"/>
            <a:ext cx="792000" cy="237600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924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0CC687C-4E4F-467D-9095-7470ABAA2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Angebote für Studierende	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FC9C1A0-ABF2-4D94-8C04-8C65D3E64B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3455904" cy="3600000"/>
          </a:xfrm>
        </p:spPr>
        <p:txBody>
          <a:bodyPr/>
          <a:lstStyle/>
          <a:p>
            <a:r>
              <a:rPr lang="de-DE" dirty="0"/>
              <a:t>Im Magazin finden Sie außerdem Angebote für Studierende, z.B. das umfangreiche Angebot von </a:t>
            </a:r>
            <a:r>
              <a:rPr lang="de-DE" dirty="0" err="1"/>
              <a:t>StudiumPlus</a:t>
            </a:r>
            <a:r>
              <a:rPr lang="de-DE" dirty="0"/>
              <a:t> mit Selbstlernmodulen, Lern- und Schreibmethoden und vielen Tipps zum Studium, z.B. zum Thema KI.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F3EEC3A-4150-41A4-92B1-527E1BE75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973" y="1047600"/>
            <a:ext cx="5019220" cy="3219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899DA3D6-9C23-4691-942C-9C989190B280}"/>
              </a:ext>
            </a:extLst>
          </p:cNvPr>
          <p:cNvSpPr/>
          <p:nvPr/>
        </p:nvSpPr>
        <p:spPr>
          <a:xfrm>
            <a:off x="3875973" y="2643758"/>
            <a:ext cx="360040" cy="95311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spcBef>
                <a:spcPts val="200"/>
              </a:spcBef>
              <a:buFont typeface="Calibri" panose="020F0502020204030204" pitchFamily="34" charset="0"/>
              <a:buChar char="▪"/>
            </a:pPr>
            <a:endParaRPr lang="de-DE" sz="1400" dirty="0" err="1"/>
          </a:p>
        </p:txBody>
      </p:sp>
    </p:spTree>
    <p:extLst>
      <p:ext uri="{BB962C8B-B14F-4D97-AF65-F5344CB8AC3E}">
        <p14:creationId xmlns:p14="http://schemas.microsoft.com/office/powerpoint/2010/main" val="3379573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308DA-F379-4AA6-8B5F-9E43AA553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Außerdem gut zu wissen…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3CB8EAA-54AF-41DD-A184-F63A0EEF2D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4500020" cy="3600000"/>
          </a:xfrm>
        </p:spPr>
        <p:txBody>
          <a:bodyPr/>
          <a:lstStyle/>
          <a:p>
            <a:r>
              <a:rPr lang="de-DE" dirty="0"/>
              <a:t>…jede Fakultät hat einen „</a:t>
            </a:r>
            <a:r>
              <a:rPr lang="de-DE" b="1" dirty="0"/>
              <a:t>Arbeitsbereich für Studierende</a:t>
            </a:r>
            <a:r>
              <a:rPr lang="de-DE" dirty="0"/>
              <a:t>“.</a:t>
            </a:r>
          </a:p>
          <a:p>
            <a:r>
              <a:rPr lang="de-DE" dirty="0"/>
              <a:t>Hier können Sie sich eigene Kurse und Gruppen anlegen, z.B. um mit </a:t>
            </a:r>
            <a:r>
              <a:rPr lang="de-DE" dirty="0" err="1"/>
              <a:t>Kommiliton:innen</a:t>
            </a:r>
            <a:r>
              <a:rPr lang="de-DE" dirty="0"/>
              <a:t> zusammen zu lernen. </a:t>
            </a:r>
          </a:p>
          <a:p>
            <a:endParaRPr lang="de-DE" dirty="0"/>
          </a:p>
          <a:p>
            <a:r>
              <a:rPr lang="de-DE" dirty="0"/>
              <a:t>…in ihren eigenen Kursen und Gruppen können Sie sich ein </a:t>
            </a:r>
            <a:r>
              <a:rPr lang="de-DE" b="1" dirty="0"/>
              <a:t>Glossar</a:t>
            </a:r>
            <a:r>
              <a:rPr lang="de-DE" dirty="0"/>
              <a:t> anlegen und mit </a:t>
            </a:r>
            <a:r>
              <a:rPr lang="de-DE" b="1" dirty="0"/>
              <a:t>Lernkarten</a:t>
            </a:r>
            <a:r>
              <a:rPr lang="de-DE" dirty="0"/>
              <a:t> für Prüfungen üben oder ein </a:t>
            </a:r>
            <a:r>
              <a:rPr lang="de-DE" b="1" dirty="0" err="1"/>
              <a:t>Etherpad</a:t>
            </a:r>
            <a:r>
              <a:rPr lang="de-DE" dirty="0"/>
              <a:t> anlegen und gemeinsam Protokoll führen.</a:t>
            </a:r>
          </a:p>
          <a:p>
            <a:endParaRPr lang="de-DE" dirty="0"/>
          </a:p>
          <a:p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5EEC9C3C-E1C6-49E2-B394-53CAD5A5DDD6}"/>
              </a:ext>
            </a:extLst>
          </p:cNvPr>
          <p:cNvGrpSpPr/>
          <p:nvPr/>
        </p:nvGrpSpPr>
        <p:grpSpPr>
          <a:xfrm>
            <a:off x="4830912" y="987574"/>
            <a:ext cx="4059913" cy="2772308"/>
            <a:chOff x="4830912" y="1059582"/>
            <a:chExt cx="4059913" cy="2772308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AFF2F9E9-FB66-4A28-AF4B-E67095EC89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36"/>
            <a:stretch/>
          </p:blipFill>
          <p:spPr>
            <a:xfrm>
              <a:off x="4830912" y="1059582"/>
              <a:ext cx="4059913" cy="27397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B0F74087-C198-4165-8A85-41C96D0FA183}"/>
                </a:ext>
              </a:extLst>
            </p:cNvPr>
            <p:cNvSpPr/>
            <p:nvPr/>
          </p:nvSpPr>
          <p:spPr>
            <a:xfrm>
              <a:off x="6984268" y="3622432"/>
              <a:ext cx="1548172" cy="209458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975" indent="-180975" algn="ctr">
                <a:spcBef>
                  <a:spcPts val="200"/>
                </a:spcBef>
                <a:buFont typeface="Calibri" panose="020F0502020204030204" pitchFamily="34" charset="0"/>
                <a:buChar char="▪"/>
              </a:pPr>
              <a:endParaRPr lang="de-DE" sz="1400" dirty="0" err="1"/>
            </a:p>
          </p:txBody>
        </p:sp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809AA3D3-E89C-49EF-889C-F4C8E6D09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895786"/>
            <a:ext cx="3001224" cy="1942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BFFC323B-1807-4919-9B6A-85A219243B9D}"/>
              </a:ext>
            </a:extLst>
          </p:cNvPr>
          <p:cNvSpPr/>
          <p:nvPr/>
        </p:nvSpPr>
        <p:spPr>
          <a:xfrm>
            <a:off x="1619672" y="3939902"/>
            <a:ext cx="360040" cy="95311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spcBef>
                <a:spcPts val="200"/>
              </a:spcBef>
              <a:buFont typeface="Calibri" panose="020F0502020204030204" pitchFamily="34" charset="0"/>
              <a:buChar char="▪"/>
            </a:pPr>
            <a:endParaRPr lang="de-DE" sz="1400" dirty="0" err="1"/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A9D24BF5-AD2F-47AD-AA34-1C462872BB18}"/>
              </a:ext>
            </a:extLst>
          </p:cNvPr>
          <p:cNvSpPr/>
          <p:nvPr/>
        </p:nvSpPr>
        <p:spPr>
          <a:xfrm>
            <a:off x="2627784" y="4744691"/>
            <a:ext cx="360040" cy="95311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spcBef>
                <a:spcPts val="200"/>
              </a:spcBef>
              <a:buFont typeface="Calibri" panose="020F0502020204030204" pitchFamily="34" charset="0"/>
              <a:buChar char="▪"/>
            </a:pPr>
            <a:endParaRPr lang="de-DE" sz="1400" dirty="0" err="1"/>
          </a:p>
        </p:txBody>
      </p:sp>
    </p:spTree>
    <p:extLst>
      <p:ext uri="{BB962C8B-B14F-4D97-AF65-F5344CB8AC3E}">
        <p14:creationId xmlns:p14="http://schemas.microsoft.com/office/powerpoint/2010/main" val="3882537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7383EF4-E037-4A17-B85C-F1E40C96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Hilfe &amp; Beratung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3D4B22-3EFD-40D5-9B00-91983A41CB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Wir bieten zum Start des Wintersemesters eine 30-minütige Online-Veranstaltung an:</a:t>
            </a:r>
          </a:p>
          <a:p>
            <a:r>
              <a:rPr lang="de-DE" sz="1800" b="1" dirty="0"/>
              <a:t>„Erste Schritte in AULIS – Einführung für Erstsemester“</a:t>
            </a:r>
          </a:p>
          <a:p>
            <a:pPr lvl="0">
              <a:buSzPts val="1000"/>
              <a:tabLst>
                <a:tab pos="457200" algn="l"/>
              </a:tabLst>
            </a:pPr>
            <a:endParaRPr lang="de-DE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Mo, 12.10., 16:00 Uhr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Mi, 14.10., 12:00 Uhr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Fr, 16.10., 08:00 Uhr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Di, 20.10., 17:00 Uhr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Do, 22.10., 10:00 Uhr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de-DE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Sa, 24.10., 13:00 Uhr</a:t>
            </a:r>
          </a:p>
          <a:p>
            <a:pPr lvl="0">
              <a:buSzPts val="1000"/>
              <a:tabLst>
                <a:tab pos="457200" algn="l"/>
              </a:tabLst>
            </a:pPr>
            <a:endParaRPr lang="de-DE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Keine Anmeldung notwendig.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</a:rPr>
              <a:t>Hier gibt es weitere Informationen </a:t>
            </a:r>
            <a:endParaRPr lang="de-DE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185C1130-5FBE-4793-9BDB-C766AE697AB1}"/>
              </a:ext>
            </a:extLst>
          </p:cNvPr>
          <p:cNvSpPr/>
          <p:nvPr/>
        </p:nvSpPr>
        <p:spPr>
          <a:xfrm>
            <a:off x="3887924" y="4181184"/>
            <a:ext cx="4894889" cy="63871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200"/>
              </a:spcBef>
            </a:pPr>
            <a:r>
              <a:rPr lang="de-DE" sz="1400" dirty="0"/>
              <a:t>…und wenn Sie Fragen zu AULIS haben, dann können Sie jederzeit an E-Mail an </a:t>
            </a:r>
            <a:r>
              <a:rPr lang="de-DE" sz="140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zll-support@hs-bremen.de</a:t>
            </a:r>
            <a:r>
              <a:rPr lang="de-DE" sz="1400" dirty="0">
                <a:solidFill>
                  <a:schemeClr val="accent4"/>
                </a:solidFill>
              </a:rPr>
              <a:t>  </a:t>
            </a:r>
            <a:r>
              <a:rPr lang="de-DE" sz="1400" dirty="0"/>
              <a:t>schicken.</a:t>
            </a:r>
          </a:p>
        </p:txBody>
      </p:sp>
      <p:pic>
        <p:nvPicPr>
          <p:cNvPr id="17410" name="Picture 2" descr="QR-Code">
            <a:extLst>
              <a:ext uri="{FF2B5EF4-FFF2-40B4-BE49-F238E27FC236}">
                <a16:creationId xmlns:a16="http://schemas.microsoft.com/office/drawing/2014/main" id="{0438E206-8A46-4C16-AEE5-FA84F1715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957" y="1745180"/>
            <a:ext cx="2204839" cy="2204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1B846756-1B09-4047-8045-27524A2FA940}"/>
              </a:ext>
            </a:extLst>
          </p:cNvPr>
          <p:cNvSpPr/>
          <p:nvPr/>
        </p:nvSpPr>
        <p:spPr>
          <a:xfrm rot="20772389">
            <a:off x="2814476" y="3650330"/>
            <a:ext cx="1025610" cy="180020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spcBef>
                <a:spcPts val="200"/>
              </a:spcBef>
              <a:buFont typeface="Calibri" panose="020F0502020204030204" pitchFamily="34" charset="0"/>
              <a:buChar char="▪"/>
            </a:pPr>
            <a:endParaRPr lang="de-DE" sz="1400" dirty="0" err="1"/>
          </a:p>
        </p:txBody>
      </p:sp>
    </p:spTree>
    <p:extLst>
      <p:ext uri="{BB962C8B-B14F-4D97-AF65-F5344CB8AC3E}">
        <p14:creationId xmlns:p14="http://schemas.microsoft.com/office/powerpoint/2010/main" val="4001891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AA9B13B-D743-444E-9606-AEABCB08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AULIS?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3E80BF9-4EAE-45E5-9ADB-96FF97A76F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2735824" cy="3600000"/>
          </a:xfrm>
        </p:spPr>
        <p:txBody>
          <a:bodyPr/>
          <a:lstStyle/>
          <a:p>
            <a:r>
              <a:rPr lang="en-US" dirty="0"/>
              <a:t>AULIS is Hochschule Bremen's online learning management system and supports teaching staff and students with everything related to their courses.</a:t>
            </a:r>
            <a:endParaRPr lang="de-DE" b="0" i="0" dirty="0">
              <a:effectLst/>
              <a:latin typeface="+mn-l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4E8EC65-AE37-4709-BA02-555C1E101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551" y="1053229"/>
            <a:ext cx="5583274" cy="2915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9139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6031B1-74B4-44B2-BD25-3EDF060A4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Change Language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E8FFB6-A5A5-42E5-89E4-2600FC7DD6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If your system language is set to German after logging in, you can change it by clicking on your profile in the top right corner and opening the settings (</a:t>
            </a:r>
            <a:r>
              <a:rPr lang="en-US" dirty="0" err="1"/>
              <a:t>Einstellungen</a:t>
            </a:r>
            <a:r>
              <a:rPr lang="en-US" dirty="0"/>
              <a:t>). There, switch the language (</a:t>
            </a:r>
            <a:r>
              <a:rPr lang="en-US" dirty="0" err="1"/>
              <a:t>Sprache</a:t>
            </a:r>
            <a:r>
              <a:rPr lang="en-US" dirty="0"/>
              <a:t>) from German to English.</a:t>
            </a:r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4A4DB6DC-0BD2-4862-800E-BC6CAF995BA8}"/>
              </a:ext>
            </a:extLst>
          </p:cNvPr>
          <p:cNvGrpSpPr/>
          <p:nvPr/>
        </p:nvGrpSpPr>
        <p:grpSpPr>
          <a:xfrm>
            <a:off x="1079612" y="2103698"/>
            <a:ext cx="7128284" cy="2124318"/>
            <a:chOff x="1079612" y="2103698"/>
            <a:chExt cx="7128284" cy="2124318"/>
          </a:xfrm>
        </p:grpSpPr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9CF2ED3B-9FC3-4484-9B5D-E266CFCC3848}"/>
                </a:ext>
              </a:extLst>
            </p:cNvPr>
            <p:cNvGrpSpPr/>
            <p:nvPr/>
          </p:nvGrpSpPr>
          <p:grpSpPr>
            <a:xfrm>
              <a:off x="1079612" y="2103698"/>
              <a:ext cx="7128284" cy="2124318"/>
              <a:chOff x="0" y="1275524"/>
              <a:chExt cx="9144000" cy="2592452"/>
            </a:xfrm>
          </p:grpSpPr>
          <p:pic>
            <p:nvPicPr>
              <p:cNvPr id="5" name="Grafik 4">
                <a:extLst>
                  <a:ext uri="{FF2B5EF4-FFF2-40B4-BE49-F238E27FC236}">
                    <a16:creationId xmlns:a16="http://schemas.microsoft.com/office/drawing/2014/main" id="{095EB74D-0CA1-410A-983F-3345D8B201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275524"/>
                <a:ext cx="9144000" cy="259245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7" name="Grafik 6">
                <a:extLst>
                  <a:ext uri="{FF2B5EF4-FFF2-40B4-BE49-F238E27FC236}">
                    <a16:creationId xmlns:a16="http://schemas.microsoft.com/office/drawing/2014/main" id="{6E43E490-10F0-4AA9-B230-6E59D52832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5716" y="3166050"/>
                <a:ext cx="648072" cy="631734"/>
              </a:xfrm>
              <a:prstGeom prst="rect">
                <a:avLst/>
              </a:prstGeom>
            </p:spPr>
          </p:pic>
        </p:grp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36D3BE71-950E-439D-B22B-EFBFCDF5D026}"/>
                </a:ext>
              </a:extLst>
            </p:cNvPr>
            <p:cNvSpPr/>
            <p:nvPr/>
          </p:nvSpPr>
          <p:spPr>
            <a:xfrm>
              <a:off x="7848363" y="2247714"/>
              <a:ext cx="356625" cy="324036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975" indent="-180975" algn="ctr">
                <a:spcBef>
                  <a:spcPts val="200"/>
                </a:spcBef>
                <a:buFont typeface="Calibri" panose="020F0502020204030204" pitchFamily="34" charset="0"/>
                <a:buChar char="▪"/>
              </a:pPr>
              <a:endParaRPr lang="de-DE" sz="1400" dirty="0" err="1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EB546826-553A-402D-AAC5-594CFAE7B9C9}"/>
                </a:ext>
              </a:extLst>
            </p:cNvPr>
            <p:cNvSpPr/>
            <p:nvPr/>
          </p:nvSpPr>
          <p:spPr>
            <a:xfrm>
              <a:off x="5796136" y="2841821"/>
              <a:ext cx="792088" cy="269989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975" indent="-180975" algn="ctr">
                <a:spcBef>
                  <a:spcPts val="200"/>
                </a:spcBef>
                <a:buFont typeface="Calibri" panose="020F0502020204030204" pitchFamily="34" charset="0"/>
                <a:buChar char="▪"/>
              </a:pPr>
              <a:endParaRPr lang="de-DE" sz="1400" dirty="0" err="1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25BBAC5E-BF1E-4C3E-ACAC-985F9D40625E}"/>
                </a:ext>
              </a:extLst>
            </p:cNvPr>
            <p:cNvSpPr/>
            <p:nvPr/>
          </p:nvSpPr>
          <p:spPr>
            <a:xfrm>
              <a:off x="3023828" y="3652841"/>
              <a:ext cx="132363" cy="179049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975" indent="-180975" algn="ctr">
                <a:spcBef>
                  <a:spcPts val="200"/>
                </a:spcBef>
                <a:buFont typeface="Calibri" panose="020F0502020204030204" pitchFamily="34" charset="0"/>
                <a:buChar char="▪"/>
              </a:pPr>
              <a:endParaRPr lang="de-DE" sz="1400" dirty="0" err="1"/>
            </a:p>
          </p:txBody>
        </p:sp>
        <p:sp>
          <p:nvSpPr>
            <p:cNvPr id="12" name="Pfeil: nach rechts 11">
              <a:extLst>
                <a:ext uri="{FF2B5EF4-FFF2-40B4-BE49-F238E27FC236}">
                  <a16:creationId xmlns:a16="http://schemas.microsoft.com/office/drawing/2014/main" id="{EA68D189-E732-40B2-A98F-11E7649C882D}"/>
                </a:ext>
              </a:extLst>
            </p:cNvPr>
            <p:cNvSpPr/>
            <p:nvPr/>
          </p:nvSpPr>
          <p:spPr>
            <a:xfrm>
              <a:off x="2434957" y="4073040"/>
              <a:ext cx="216024" cy="45719"/>
            </a:xfrm>
            <a:prstGeom prst="right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80975" indent="-180975" algn="ctr">
                <a:spcBef>
                  <a:spcPts val="200"/>
                </a:spcBef>
                <a:buFont typeface="Calibri" panose="020F0502020204030204" pitchFamily="34" charset="0"/>
                <a:buChar char="▪"/>
              </a:pPr>
              <a:endParaRPr lang="de-DE" sz="1400" dirty="0" err="1"/>
            </a:p>
          </p:txBody>
        </p:sp>
      </p:grpSp>
    </p:spTree>
    <p:extLst>
      <p:ext uri="{BB962C8B-B14F-4D97-AF65-F5344CB8AC3E}">
        <p14:creationId xmlns:p14="http://schemas.microsoft.com/office/powerpoint/2010/main" val="2585720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440AABF-80ED-40FB-BF92-FCC967685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do I log in? 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F8C7782-4EEE-4AF1-9C78-D3C2660FE1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3059860" cy="3600000"/>
          </a:xfrm>
        </p:spPr>
        <p:txBody>
          <a:bodyPr/>
          <a:lstStyle/>
          <a:p>
            <a:r>
              <a:rPr lang="en-US" dirty="0"/>
              <a:t>To log in to AULIS, you need a personal user account, which is set up for you by Hochschule Bremen's computer center (</a:t>
            </a:r>
            <a:r>
              <a:rPr lang="en-US" dirty="0" err="1"/>
              <a:t>RZhsb</a:t>
            </a:r>
            <a:r>
              <a:rPr lang="en-US" dirty="0"/>
              <a:t>), but you must first activate it yourself.</a:t>
            </a:r>
          </a:p>
          <a:p>
            <a:r>
              <a:rPr lang="en-US" dirty="0"/>
              <a:t>Further information can be found under </a:t>
            </a:r>
            <a:r>
              <a:rPr lang="en-US" dirty="0">
                <a:hlinkClick r:id="rId2"/>
              </a:rPr>
              <a:t>Accounts and Portals for Students.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3EEB2E6-0248-48F7-91F1-54115D4565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06"/>
          <a:stretch/>
        </p:blipFill>
        <p:spPr>
          <a:xfrm>
            <a:off x="3533508" y="1107968"/>
            <a:ext cx="5342894" cy="3219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E860F214-BEFA-4FED-AEBE-E4D77C953539}"/>
              </a:ext>
            </a:extLst>
          </p:cNvPr>
          <p:cNvSpPr/>
          <p:nvPr/>
        </p:nvSpPr>
        <p:spPr>
          <a:xfrm>
            <a:off x="3587198" y="2271017"/>
            <a:ext cx="360040" cy="180020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spcBef>
                <a:spcPts val="200"/>
              </a:spcBef>
              <a:buFont typeface="Calibri" panose="020F0502020204030204" pitchFamily="34" charset="0"/>
              <a:buChar char="▪"/>
            </a:pPr>
            <a:endParaRPr lang="de-DE" sz="1400" dirty="0" err="1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DDABF52-8959-4013-B50E-56AC4FA14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40" y="3039802"/>
            <a:ext cx="3152274" cy="19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72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2C0697A-13DE-41E7-BFB0-999605DA1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structure</a:t>
            </a:r>
            <a:r>
              <a:rPr lang="de-DE" dirty="0"/>
              <a:t> in AULIS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7E49A3B-EDD7-4F65-92FC-A3304105AD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4067972" cy="3600000"/>
          </a:xfrm>
        </p:spPr>
        <p:txBody>
          <a:bodyPr/>
          <a:lstStyle/>
          <a:p>
            <a:pPr rtl="0"/>
            <a:r>
              <a:rPr lang="en-US" dirty="0"/>
              <a:t>Under the navigation item “Repository”, you will find all courses at Hochschule Bremen.</a:t>
            </a:r>
          </a:p>
          <a:p>
            <a:pPr rtl="0"/>
            <a:endParaRPr lang="en-US" dirty="0"/>
          </a:p>
          <a:p>
            <a:pPr rtl="0"/>
            <a:r>
              <a:rPr lang="en-US" dirty="0"/>
              <a:t>Click on Repository &gt; Tree view in the main menu. This allows you to navigate through the entire repository structure.</a:t>
            </a:r>
          </a:p>
          <a:p>
            <a:pPr rtl="0"/>
            <a:endParaRPr lang="en-US" dirty="0"/>
          </a:p>
          <a:p>
            <a:pPr rtl="0"/>
            <a:r>
              <a:rPr lang="en-US" dirty="0"/>
              <a:t>Use the Repository to find your courses.</a:t>
            </a:r>
          </a:p>
          <a:p>
            <a:pPr rtl="0"/>
            <a:r>
              <a:rPr lang="en-US" dirty="0"/>
              <a:t>The structure is the same for all degree programs:</a:t>
            </a:r>
            <a:br>
              <a:rPr lang="en-US" dirty="0"/>
            </a:br>
            <a:r>
              <a:rPr lang="en-US" dirty="0"/>
              <a:t>&gt; Faculty</a:t>
            </a:r>
          </a:p>
          <a:p>
            <a:r>
              <a:rPr lang="de-DE" dirty="0"/>
              <a:t>   &gt; Degree </a:t>
            </a:r>
            <a:r>
              <a:rPr lang="de-DE" dirty="0" err="1"/>
              <a:t>program</a:t>
            </a:r>
            <a:endParaRPr lang="de-DE" dirty="0"/>
          </a:p>
          <a:p>
            <a:r>
              <a:rPr lang="de-DE" dirty="0"/>
              <a:t>         &gt;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semester</a:t>
            </a:r>
            <a:endParaRPr lang="de-DE" dirty="0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26BAF758-E606-496A-AB37-A5F48BB840BE}"/>
              </a:ext>
            </a:extLst>
          </p:cNvPr>
          <p:cNvSpPr/>
          <p:nvPr/>
        </p:nvSpPr>
        <p:spPr>
          <a:xfrm>
            <a:off x="4450285" y="3721668"/>
            <a:ext cx="4591478" cy="57224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200"/>
              </a:spcBef>
            </a:pPr>
            <a:r>
              <a:rPr lang="en-US" sz="1400" dirty="0"/>
              <a:t>All courses you are a member of are automatically displayed under the menu item </a:t>
            </a:r>
            <a:r>
              <a:rPr lang="en-US" sz="1400" i="1" dirty="0"/>
              <a:t>My Courses and Groups</a:t>
            </a:r>
            <a:r>
              <a:rPr lang="en-US" sz="1400" dirty="0"/>
              <a:t>.</a:t>
            </a:r>
            <a:endParaRPr lang="de-DE" sz="1400" dirty="0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E59FD447-4A07-4D92-AD8B-B2A20175D089}"/>
              </a:ext>
            </a:extLst>
          </p:cNvPr>
          <p:cNvCxnSpPr/>
          <p:nvPr/>
        </p:nvCxnSpPr>
        <p:spPr>
          <a:xfrm>
            <a:off x="5655649" y="4366092"/>
            <a:ext cx="792088" cy="237347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B04A42AD-2E33-4692-9BB7-A708C63552E8}"/>
              </a:ext>
            </a:extLst>
          </p:cNvPr>
          <p:cNvCxnSpPr>
            <a:cxnSpLocks/>
          </p:cNvCxnSpPr>
          <p:nvPr/>
        </p:nvCxnSpPr>
        <p:spPr>
          <a:xfrm flipH="1">
            <a:off x="7039128" y="4365839"/>
            <a:ext cx="792000" cy="237600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D9E27173-89A9-4DC5-9792-30565FCA532B}"/>
              </a:ext>
            </a:extLst>
          </p:cNvPr>
          <p:cNvGrpSpPr/>
          <p:nvPr/>
        </p:nvGrpSpPr>
        <p:grpSpPr>
          <a:xfrm>
            <a:off x="4472586" y="1073984"/>
            <a:ext cx="4546876" cy="2303373"/>
            <a:chOff x="4493724" y="1101021"/>
            <a:chExt cx="4546876" cy="2303373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DBC8F7A8-B76D-4833-B0AA-2097E6B27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3724" y="1101021"/>
              <a:ext cx="4546876" cy="230337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E47D2FC7-47E2-449E-93DB-27C0380C0259}"/>
                </a:ext>
              </a:extLst>
            </p:cNvPr>
            <p:cNvGrpSpPr/>
            <p:nvPr/>
          </p:nvGrpSpPr>
          <p:grpSpPr>
            <a:xfrm>
              <a:off x="4493724" y="1731456"/>
              <a:ext cx="502866" cy="1188900"/>
              <a:chOff x="4493725" y="2097659"/>
              <a:chExt cx="502866" cy="1188900"/>
            </a:xfrm>
          </p:grpSpPr>
          <p:sp>
            <p:nvSpPr>
              <p:cNvPr id="9" name="Pfeil: nach rechts 8">
                <a:extLst>
                  <a:ext uri="{FF2B5EF4-FFF2-40B4-BE49-F238E27FC236}">
                    <a16:creationId xmlns:a16="http://schemas.microsoft.com/office/drawing/2014/main" id="{92132233-29C9-4429-88C0-AA5D39AA4A7B}"/>
                  </a:ext>
                </a:extLst>
              </p:cNvPr>
              <p:cNvSpPr/>
              <p:nvPr/>
            </p:nvSpPr>
            <p:spPr>
              <a:xfrm>
                <a:off x="4687461" y="3055365"/>
                <a:ext cx="229714" cy="45719"/>
              </a:xfrm>
              <a:prstGeom prst="rightArrow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975" indent="-180975" algn="ctr">
                  <a:spcBef>
                    <a:spcPts val="200"/>
                  </a:spcBef>
                  <a:buFont typeface="Calibri" panose="020F0502020204030204" pitchFamily="34" charset="0"/>
                  <a:buChar char="▪"/>
                </a:pPr>
                <a:endParaRPr lang="de-DE" sz="1400" dirty="0" err="1"/>
              </a:p>
            </p:txBody>
          </p:sp>
          <p:sp>
            <p:nvSpPr>
              <p:cNvPr id="10" name="Rechteck 9">
                <a:extLst>
                  <a:ext uri="{FF2B5EF4-FFF2-40B4-BE49-F238E27FC236}">
                    <a16:creationId xmlns:a16="http://schemas.microsoft.com/office/drawing/2014/main" id="{AAB14427-180A-432B-B8C1-7364A48EB375}"/>
                  </a:ext>
                </a:extLst>
              </p:cNvPr>
              <p:cNvSpPr/>
              <p:nvPr/>
            </p:nvSpPr>
            <p:spPr>
              <a:xfrm>
                <a:off x="4493725" y="2097659"/>
                <a:ext cx="279434" cy="327271"/>
              </a:xfrm>
              <a:prstGeom prst="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975" indent="-180975" algn="ctr">
                  <a:spcBef>
                    <a:spcPts val="200"/>
                  </a:spcBef>
                  <a:buFont typeface="Calibri" panose="020F0502020204030204" pitchFamily="34" charset="0"/>
                  <a:buChar char="▪"/>
                </a:pPr>
                <a:endParaRPr lang="de-DE" sz="1400" dirty="0" err="1"/>
              </a:p>
            </p:txBody>
          </p:sp>
          <p:sp>
            <p:nvSpPr>
              <p:cNvPr id="11" name="Pfeil: nach rechts 10">
                <a:extLst>
                  <a:ext uri="{FF2B5EF4-FFF2-40B4-BE49-F238E27FC236}">
                    <a16:creationId xmlns:a16="http://schemas.microsoft.com/office/drawing/2014/main" id="{1FA2E96D-BDAC-494C-8F28-F7373C992012}"/>
                  </a:ext>
                </a:extLst>
              </p:cNvPr>
              <p:cNvSpPr/>
              <p:nvPr/>
            </p:nvSpPr>
            <p:spPr>
              <a:xfrm>
                <a:off x="4765699" y="3240840"/>
                <a:ext cx="230892" cy="45719"/>
              </a:xfrm>
              <a:prstGeom prst="rightArrow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80975" indent="-180975" algn="ctr">
                  <a:spcBef>
                    <a:spcPts val="200"/>
                  </a:spcBef>
                  <a:buFont typeface="Calibri" panose="020F0502020204030204" pitchFamily="34" charset="0"/>
                  <a:buChar char="▪"/>
                </a:pPr>
                <a:endParaRPr lang="de-DE" sz="1400" dirty="0" err="1"/>
              </a:p>
            </p:txBody>
          </p:sp>
        </p:grpSp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id="{E982E412-1FA7-4E67-9040-33E0338D4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695" y="4484639"/>
            <a:ext cx="430658" cy="427371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624563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0CC687C-4E4F-467D-9095-7470ABAA2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Offerings</a:t>
            </a:r>
            <a:r>
              <a:rPr lang="de-DE" dirty="0"/>
              <a:t> for students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FC9C1A0-ABF2-4D94-8C04-8C65D3E64B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3455904" cy="3600000"/>
          </a:xfrm>
        </p:spPr>
        <p:txBody>
          <a:bodyPr/>
          <a:lstStyle/>
          <a:p>
            <a:r>
              <a:rPr lang="en-US" dirty="0"/>
              <a:t>In the Repository, you will also find offerings for students, such as the extensive offers provided by </a:t>
            </a:r>
            <a:r>
              <a:rPr lang="en-US" dirty="0" err="1"/>
              <a:t>StudiumPlus</a:t>
            </a:r>
            <a:r>
              <a:rPr lang="en-US" dirty="0"/>
              <a:t>, including self-study modules, learning and writing methods, and numerous study tips, for example on the topic of AI (most of the offers are available in German only).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BE9A3D1-5F65-4E3E-B3B4-B1300DD22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407" y="1095586"/>
            <a:ext cx="4913370" cy="2859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899DA3D6-9C23-4691-942C-9C989190B280}"/>
              </a:ext>
            </a:extLst>
          </p:cNvPr>
          <p:cNvSpPr/>
          <p:nvPr/>
        </p:nvSpPr>
        <p:spPr>
          <a:xfrm>
            <a:off x="3892407" y="2571750"/>
            <a:ext cx="360040" cy="95311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spcBef>
                <a:spcPts val="200"/>
              </a:spcBef>
              <a:buFont typeface="Calibri" panose="020F0502020204030204" pitchFamily="34" charset="0"/>
              <a:buChar char="▪"/>
            </a:pPr>
            <a:endParaRPr lang="de-DE" sz="1400" dirty="0" err="1"/>
          </a:p>
        </p:txBody>
      </p:sp>
    </p:spTree>
    <p:extLst>
      <p:ext uri="{BB962C8B-B14F-4D97-AF65-F5344CB8AC3E}">
        <p14:creationId xmlns:p14="http://schemas.microsoft.com/office/powerpoint/2010/main" val="3325146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9D515CEA-B153-434F-9A9E-CFADEEC08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912" y="1015318"/>
            <a:ext cx="4202484" cy="275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D8308DA-F379-4AA6-8B5F-9E43AA553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37" y="467708"/>
            <a:ext cx="8640000" cy="540000"/>
          </a:xfrm>
        </p:spPr>
        <p:txBody>
          <a:bodyPr/>
          <a:lstStyle/>
          <a:p>
            <a:r>
              <a:rPr lang="de-DE" dirty="0"/>
              <a:t>Also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know</a:t>
            </a:r>
            <a:r>
              <a:rPr lang="de-DE" dirty="0"/>
              <a:t>…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3CB8EAA-54AF-41DD-A184-F63A0EEF2D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000" y="1047600"/>
            <a:ext cx="4500020" cy="3600000"/>
          </a:xfrm>
        </p:spPr>
        <p:txBody>
          <a:bodyPr/>
          <a:lstStyle/>
          <a:p>
            <a:r>
              <a:rPr lang="de-DE" dirty="0"/>
              <a:t>…</a:t>
            </a:r>
            <a:r>
              <a:rPr lang="en-US" dirty="0"/>
              <a:t>every faculty has a "</a:t>
            </a:r>
            <a:r>
              <a:rPr lang="en-US" b="1" dirty="0"/>
              <a:t>Workspace for Students</a:t>
            </a:r>
            <a:r>
              <a:rPr lang="en-US" dirty="0"/>
              <a:t>." Here you can create your own courses and groups, for example, to study together with fellow students.</a:t>
            </a:r>
          </a:p>
          <a:p>
            <a:endParaRPr lang="de-DE" dirty="0"/>
          </a:p>
          <a:p>
            <a:r>
              <a:rPr lang="de-DE" dirty="0"/>
              <a:t>…</a:t>
            </a:r>
            <a:r>
              <a:rPr lang="en-US" dirty="0"/>
              <a:t>in your own courses and groups, you can create a </a:t>
            </a:r>
            <a:r>
              <a:rPr lang="en-US" b="1" dirty="0"/>
              <a:t>glossary</a:t>
            </a:r>
            <a:r>
              <a:rPr lang="en-US" dirty="0"/>
              <a:t> and practice for exams with </a:t>
            </a:r>
            <a:r>
              <a:rPr lang="en-US" b="1" dirty="0"/>
              <a:t>flashcards</a:t>
            </a:r>
            <a:r>
              <a:rPr lang="en-US" dirty="0"/>
              <a:t>, or create an </a:t>
            </a:r>
            <a:r>
              <a:rPr lang="en-US" b="1" dirty="0" err="1"/>
              <a:t>Etherpad</a:t>
            </a:r>
            <a:r>
              <a:rPr lang="en-US" dirty="0"/>
              <a:t> and keep minutes together.</a:t>
            </a:r>
            <a:endParaRPr lang="de-DE" dirty="0"/>
          </a:p>
          <a:p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661DE1A-2FAE-47CB-AB6A-0B790F6D4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80" y="2704970"/>
            <a:ext cx="3254831" cy="2124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B0F74087-C198-4165-8A85-41C96D0FA183}"/>
              </a:ext>
            </a:extLst>
          </p:cNvPr>
          <p:cNvSpPr/>
          <p:nvPr/>
        </p:nvSpPr>
        <p:spPr>
          <a:xfrm>
            <a:off x="7128284" y="3557630"/>
            <a:ext cx="1692188" cy="20945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spcBef>
                <a:spcPts val="200"/>
              </a:spcBef>
              <a:buFont typeface="Calibri" panose="020F0502020204030204" pitchFamily="34" charset="0"/>
              <a:buChar char="▪"/>
            </a:pPr>
            <a:endParaRPr lang="de-DE" sz="1400" dirty="0" err="1"/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BFFC323B-1807-4919-9B6A-85A219243B9D}"/>
              </a:ext>
            </a:extLst>
          </p:cNvPr>
          <p:cNvSpPr/>
          <p:nvPr/>
        </p:nvSpPr>
        <p:spPr>
          <a:xfrm>
            <a:off x="1691680" y="3867894"/>
            <a:ext cx="360040" cy="95311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spcBef>
                <a:spcPts val="200"/>
              </a:spcBef>
              <a:buFont typeface="Calibri" panose="020F0502020204030204" pitchFamily="34" charset="0"/>
              <a:buChar char="▪"/>
            </a:pPr>
            <a:endParaRPr lang="de-DE" sz="1400" dirty="0" err="1"/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A9D24BF5-AD2F-47AD-AA34-1C462872BB18}"/>
              </a:ext>
            </a:extLst>
          </p:cNvPr>
          <p:cNvSpPr/>
          <p:nvPr/>
        </p:nvSpPr>
        <p:spPr>
          <a:xfrm>
            <a:off x="2771800" y="4733895"/>
            <a:ext cx="360040" cy="95311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spcBef>
                <a:spcPts val="200"/>
              </a:spcBef>
              <a:buFont typeface="Calibri" panose="020F0502020204030204" pitchFamily="34" charset="0"/>
              <a:buChar char="▪"/>
            </a:pPr>
            <a:endParaRPr lang="de-DE" sz="1400" dirty="0" err="1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B972D53-E9B1-4DA5-A8BB-F0CC27839402}"/>
              </a:ext>
            </a:extLst>
          </p:cNvPr>
          <p:cNvSpPr/>
          <p:nvPr/>
        </p:nvSpPr>
        <p:spPr>
          <a:xfrm>
            <a:off x="4830912" y="4055147"/>
            <a:ext cx="4059913" cy="63871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200"/>
              </a:spcBef>
            </a:pPr>
            <a:r>
              <a:rPr lang="en-US" sz="1400" dirty="0"/>
              <a:t>…and if you have any questions about AULIS, you can send an email to </a:t>
            </a:r>
            <a:r>
              <a:rPr lang="en-US" sz="1400" dirty="0">
                <a:solidFill>
                  <a:schemeClr val="accent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zll-support@hs-bremen.de</a:t>
            </a:r>
            <a:r>
              <a:rPr lang="en-US" sz="1400" dirty="0">
                <a:solidFill>
                  <a:schemeClr val="accent4"/>
                </a:solidFill>
              </a:rPr>
              <a:t> </a:t>
            </a:r>
            <a:r>
              <a:rPr lang="en-US" sz="1400" dirty="0"/>
              <a:t>at any time.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8585363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HSB_16zu9_Blau-Türkisblau">
  <a:themeElements>
    <a:clrScheme name="HSB">
      <a:dk1>
        <a:sysClr val="windowText" lastClr="000000"/>
      </a:dk1>
      <a:lt1>
        <a:sysClr val="window" lastClr="FFFFFF"/>
      </a:lt1>
      <a:dk2>
        <a:srgbClr val="32B4C8"/>
      </a:dk2>
      <a:lt2>
        <a:srgbClr val="0A558C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32"/>
      </a:accent5>
      <a:accent6>
        <a:srgbClr val="7864A5"/>
      </a:accent6>
      <a:hlink>
        <a:srgbClr val="32B4C8"/>
      </a:hlink>
      <a:folHlink>
        <a:srgbClr val="F07823"/>
      </a:folHlink>
    </a:clrScheme>
    <a:fontScheme name="HSB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<a:prstTxWarp prst="textNoShape">
          <a:avLst/>
        </a:prstTxWarp>
        <a:noAutofit/>
      </a:bodyPr>
      <a:lstStyle>
        <a:defPPr marL="180975" indent="-180975" algn="ctr">
          <a:spcBef>
            <a:spcPts val="200"/>
          </a:spcBef>
          <a:buFont typeface="Calibri" panose="020F0502020204030204" pitchFamily="34" charset="0"/>
          <a:buChar char="▪"/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180000" indent="-180000">
          <a:spcBef>
            <a:spcPts val="200"/>
          </a:spcBef>
          <a:buClr>
            <a:schemeClr val="bg2"/>
          </a:buClr>
          <a:buFont typeface="Wingdings" panose="05000000000000000000" pitchFamily="2" charset="2"/>
          <a:buChar char="§"/>
          <a:defRPr sz="1400" dirty="0" err="1" smtClean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HSB">
      <a:dk1>
        <a:sysClr val="windowText" lastClr="000000"/>
      </a:dk1>
      <a:lt1>
        <a:sysClr val="window" lastClr="FFFFFF"/>
      </a:lt1>
      <a:dk2>
        <a:srgbClr val="32B4C8"/>
      </a:dk2>
      <a:lt2>
        <a:srgbClr val="0A558C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32"/>
      </a:accent5>
      <a:accent6>
        <a:srgbClr val="7864A5"/>
      </a:accent6>
      <a:hlink>
        <a:srgbClr val="32B4C8"/>
      </a:hlink>
      <a:folHlink>
        <a:srgbClr val="F07823"/>
      </a:folHlink>
    </a:clrScheme>
    <a:fontScheme name="HSB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HSB">
      <a:dk1>
        <a:sysClr val="windowText" lastClr="000000"/>
      </a:dk1>
      <a:lt1>
        <a:sysClr val="window" lastClr="FFFFFF"/>
      </a:lt1>
      <a:dk2>
        <a:srgbClr val="32B4C8"/>
      </a:dk2>
      <a:lt2>
        <a:srgbClr val="0A558C"/>
      </a:lt2>
      <a:accent1>
        <a:srgbClr val="00915A"/>
      </a:accent1>
      <a:accent2>
        <a:srgbClr val="6EA53C"/>
      </a:accent2>
      <a:accent3>
        <a:srgbClr val="FABE00"/>
      </a:accent3>
      <a:accent4>
        <a:srgbClr val="F07823"/>
      </a:accent4>
      <a:accent5>
        <a:srgbClr val="C30532"/>
      </a:accent5>
      <a:accent6>
        <a:srgbClr val="7864A5"/>
      </a:accent6>
      <a:hlink>
        <a:srgbClr val="32B4C8"/>
      </a:hlink>
      <a:folHlink>
        <a:srgbClr val="F07823"/>
      </a:folHlink>
    </a:clrScheme>
    <a:fontScheme name="HSB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HSB_PPT-Master_4zu3_türkisblau_ras.potx</Template>
  <TotalTime>0</TotalTime>
  <Words>833</Words>
  <Application>Microsoft Office PowerPoint</Application>
  <PresentationFormat>Bildschirmpräsentation (16:9)</PresentationFormat>
  <Paragraphs>72</Paragraphs>
  <Slides>13</Slides>
  <Notes>1</Notes>
  <HiddenSlides>1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</vt:lpstr>
      <vt:lpstr>Calibri</vt:lpstr>
      <vt:lpstr>Symbol</vt:lpstr>
      <vt:lpstr>Wingdings</vt:lpstr>
      <vt:lpstr>HSB_16zu9_Blau-Türkisblau</vt:lpstr>
      <vt:lpstr>think-cell Folie</vt:lpstr>
      <vt:lpstr>Über diese Info-Folien / About These Slides</vt:lpstr>
      <vt:lpstr>Was ist AULIS?</vt:lpstr>
      <vt:lpstr>Wie kann ich mich einloggen?</vt:lpstr>
      <vt:lpstr>Die Struktur in AULIS</vt:lpstr>
      <vt:lpstr>Angebote für Studierende </vt:lpstr>
      <vt:lpstr>Außerdem gut zu wissen…</vt:lpstr>
      <vt:lpstr>Hilfe &amp; Beratung</vt:lpstr>
      <vt:lpstr>What is AULIS?</vt:lpstr>
      <vt:lpstr>Change Language</vt:lpstr>
      <vt:lpstr>How do I log in? </vt:lpstr>
      <vt:lpstr>The structure in AULIS</vt:lpstr>
      <vt:lpstr>Offerings for students</vt:lpstr>
      <vt:lpstr>Also good to know…</vt:lpstr>
    </vt:vector>
  </TitlesOfParts>
  <Company>HSB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Präsentationsvorlage: Farbe türkisblau</dc:title>
  <dc:subject>Thema der Präsentation</dc:subject>
  <dc:creator>Autor der Präsentation</dc:creator>
  <dc:description>Optimiert für die PowerPoint-Version 2010</dc:description>
  <cp:lastModifiedBy>Johanna Brauns</cp:lastModifiedBy>
  <cp:revision>104</cp:revision>
  <dcterms:created xsi:type="dcterms:W3CDTF">2016-01-25T15:52:04Z</dcterms:created>
  <dcterms:modified xsi:type="dcterms:W3CDTF">2026-09-03T09:10:30Z</dcterms:modified>
  <cp:category>Vorlage</cp:category>
</cp:coreProperties>
</file>