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480" r:id="rId11"/>
    <p:sldId id="513" r:id="rId12"/>
    <p:sldId id="265" r:id="rId13"/>
    <p:sldId id="288" r:id="rId14"/>
    <p:sldId id="289" r:id="rId15"/>
    <p:sldId id="264" r:id="rId16"/>
    <p:sldId id="514" r:id="rId17"/>
    <p:sldId id="515" r:id="rId18"/>
    <p:sldId id="516" r:id="rId19"/>
    <p:sldId id="267" r:id="rId20"/>
    <p:sldId id="481" r:id="rId21"/>
    <p:sldId id="271" r:id="rId22"/>
    <p:sldId id="517" r:id="rId23"/>
    <p:sldId id="400" r:id="rId24"/>
    <p:sldId id="273" r:id="rId25"/>
    <p:sldId id="503" r:id="rId26"/>
    <p:sldId id="494" r:id="rId27"/>
    <p:sldId id="521" r:id="rId28"/>
    <p:sldId id="520" r:id="rId29"/>
    <p:sldId id="519" r:id="rId30"/>
    <p:sldId id="512" r:id="rId31"/>
    <p:sldId id="495" r:id="rId32"/>
    <p:sldId id="278" r:id="rId33"/>
    <p:sldId id="518" r:id="rId34"/>
    <p:sldId id="284" r:id="rId35"/>
    <p:sldId id="413" r:id="rId3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5871AE-171A-4DFA-AC39-CDC0206E1C1F}" v="17" dt="2024-02-14T11:28:46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7"/>
    </p:cViewPr>
  </p:sorterViewPr>
  <p:notesViewPr>
    <p:cSldViewPr snapToGrid="0" showGuides="1">
      <p:cViewPr varScale="1">
        <p:scale>
          <a:sx n="64" d="100"/>
          <a:sy n="64" d="100"/>
        </p:scale>
        <p:origin x="2263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ena Kloeters" userId="3b101c2a-52de-4f66-87e1-1669ad3f1eec" providerId="ADAL" clId="{A95871AE-171A-4DFA-AC39-CDC0206E1C1F}"/>
    <pc:docChg chg="undo custSel addSld delSld modSld sldOrd">
      <pc:chgData name="Verena Kloeters" userId="3b101c2a-52de-4f66-87e1-1669ad3f1eec" providerId="ADAL" clId="{A95871AE-171A-4DFA-AC39-CDC0206E1C1F}" dt="2024-02-14T11:28:46.404" v="699"/>
      <pc:docMkLst>
        <pc:docMk/>
      </pc:docMkLst>
      <pc:sldChg chg="modSp mod">
        <pc:chgData name="Verena Kloeters" userId="3b101c2a-52de-4f66-87e1-1669ad3f1eec" providerId="ADAL" clId="{A95871AE-171A-4DFA-AC39-CDC0206E1C1F}" dt="2024-02-13T14:16:37.544" v="54" actId="20577"/>
        <pc:sldMkLst>
          <pc:docMk/>
          <pc:sldMk cId="1388620218" sldId="256"/>
        </pc:sldMkLst>
        <pc:spChg chg="mod">
          <ac:chgData name="Verena Kloeters" userId="3b101c2a-52de-4f66-87e1-1669ad3f1eec" providerId="ADAL" clId="{A95871AE-171A-4DFA-AC39-CDC0206E1C1F}" dt="2024-02-13T14:16:31.808" v="33" actId="1076"/>
          <ac:spMkLst>
            <pc:docMk/>
            <pc:sldMk cId="1388620218" sldId="256"/>
            <ac:spMk id="2" creationId="{C6414FC2-92ED-48CA-A8DE-F720D443E682}"/>
          </ac:spMkLst>
        </pc:spChg>
        <pc:spChg chg="mod">
          <ac:chgData name="Verena Kloeters" userId="3b101c2a-52de-4f66-87e1-1669ad3f1eec" providerId="ADAL" clId="{A95871AE-171A-4DFA-AC39-CDC0206E1C1F}" dt="2024-02-13T14:16:37.544" v="54" actId="20577"/>
          <ac:spMkLst>
            <pc:docMk/>
            <pc:sldMk cId="1388620218" sldId="256"/>
            <ac:spMk id="3" creationId="{2A1B4B14-1EAA-46C8-AB78-2F4357C034BE}"/>
          </ac:spMkLst>
        </pc:spChg>
        <pc:spChg chg="mod">
          <ac:chgData name="Verena Kloeters" userId="3b101c2a-52de-4f66-87e1-1669ad3f1eec" providerId="ADAL" clId="{A95871AE-171A-4DFA-AC39-CDC0206E1C1F}" dt="2024-02-13T14:16:17.218" v="26" actId="20577"/>
          <ac:spMkLst>
            <pc:docMk/>
            <pc:sldMk cId="1388620218" sldId="256"/>
            <ac:spMk id="4" creationId="{47821F96-D315-4834-9E8D-EC567BFDA230}"/>
          </ac:spMkLst>
        </pc:spChg>
      </pc:sldChg>
      <pc:sldChg chg="modSp mod">
        <pc:chgData name="Verena Kloeters" userId="3b101c2a-52de-4f66-87e1-1669ad3f1eec" providerId="ADAL" clId="{A95871AE-171A-4DFA-AC39-CDC0206E1C1F}" dt="2024-02-13T14:17:54.314" v="81" actId="6549"/>
        <pc:sldMkLst>
          <pc:docMk/>
          <pc:sldMk cId="1687633608" sldId="259"/>
        </pc:sldMkLst>
        <pc:spChg chg="mod">
          <ac:chgData name="Verena Kloeters" userId="3b101c2a-52de-4f66-87e1-1669ad3f1eec" providerId="ADAL" clId="{A95871AE-171A-4DFA-AC39-CDC0206E1C1F}" dt="2024-02-13T14:17:54.314" v="81" actId="6549"/>
          <ac:spMkLst>
            <pc:docMk/>
            <pc:sldMk cId="1687633608" sldId="259"/>
            <ac:spMk id="6" creationId="{95F888CA-43C0-4F27-A176-99635C6D9466}"/>
          </ac:spMkLst>
        </pc:spChg>
      </pc:sldChg>
      <pc:sldChg chg="modSp mod">
        <pc:chgData name="Verena Kloeters" userId="3b101c2a-52de-4f66-87e1-1669ad3f1eec" providerId="ADAL" clId="{A95871AE-171A-4DFA-AC39-CDC0206E1C1F}" dt="2024-02-13T14:18:19.814" v="86" actId="20577"/>
        <pc:sldMkLst>
          <pc:docMk/>
          <pc:sldMk cId="2446716629" sldId="261"/>
        </pc:sldMkLst>
        <pc:spChg chg="mod">
          <ac:chgData name="Verena Kloeters" userId="3b101c2a-52de-4f66-87e1-1669ad3f1eec" providerId="ADAL" clId="{A95871AE-171A-4DFA-AC39-CDC0206E1C1F}" dt="2024-02-13T14:18:19.814" v="86" actId="20577"/>
          <ac:spMkLst>
            <pc:docMk/>
            <pc:sldMk cId="2446716629" sldId="261"/>
            <ac:spMk id="7" creationId="{8CC0427E-2A00-4643-A09B-F21DF0022B1D}"/>
          </ac:spMkLst>
        </pc:spChg>
      </pc:sldChg>
      <pc:sldChg chg="add">
        <pc:chgData name="Verena Kloeters" userId="3b101c2a-52de-4f66-87e1-1669ad3f1eec" providerId="ADAL" clId="{A95871AE-171A-4DFA-AC39-CDC0206E1C1F}" dt="2024-02-13T14:22:21.440" v="95"/>
        <pc:sldMkLst>
          <pc:docMk/>
          <pc:sldMk cId="2037406872" sldId="264"/>
        </pc:sldMkLst>
      </pc:sldChg>
      <pc:sldChg chg="ord">
        <pc:chgData name="Verena Kloeters" userId="3b101c2a-52de-4f66-87e1-1669ad3f1eec" providerId="ADAL" clId="{A95871AE-171A-4DFA-AC39-CDC0206E1C1F}" dt="2024-02-13T14:21:21.061" v="93"/>
        <pc:sldMkLst>
          <pc:docMk/>
          <pc:sldMk cId="3620373818" sldId="265"/>
        </pc:sldMkLst>
      </pc:sldChg>
      <pc:sldChg chg="modSp mod">
        <pc:chgData name="Verena Kloeters" userId="3b101c2a-52de-4f66-87e1-1669ad3f1eec" providerId="ADAL" clId="{A95871AE-171A-4DFA-AC39-CDC0206E1C1F}" dt="2024-02-13T14:26:27.967" v="164" actId="404"/>
        <pc:sldMkLst>
          <pc:docMk/>
          <pc:sldMk cId="328713947" sldId="271"/>
        </pc:sldMkLst>
        <pc:spChg chg="mod">
          <ac:chgData name="Verena Kloeters" userId="3b101c2a-52de-4f66-87e1-1669ad3f1eec" providerId="ADAL" clId="{A95871AE-171A-4DFA-AC39-CDC0206E1C1F}" dt="2024-02-13T14:26:27.967" v="164" actId="404"/>
          <ac:spMkLst>
            <pc:docMk/>
            <pc:sldMk cId="328713947" sldId="271"/>
            <ac:spMk id="3" creationId="{4434642D-8914-4FEE-A366-42FC99623242}"/>
          </ac:spMkLst>
        </pc:spChg>
      </pc:sldChg>
      <pc:sldChg chg="delSp del mod">
        <pc:chgData name="Verena Kloeters" userId="3b101c2a-52de-4f66-87e1-1669ad3f1eec" providerId="ADAL" clId="{A95871AE-171A-4DFA-AC39-CDC0206E1C1F}" dt="2024-02-13T14:31:08.569" v="311" actId="47"/>
        <pc:sldMkLst>
          <pc:docMk/>
          <pc:sldMk cId="3899272937" sldId="276"/>
        </pc:sldMkLst>
        <pc:spChg chg="del">
          <ac:chgData name="Verena Kloeters" userId="3b101c2a-52de-4f66-87e1-1669ad3f1eec" providerId="ADAL" clId="{A95871AE-171A-4DFA-AC39-CDC0206E1C1F}" dt="2024-02-13T14:27:37.381" v="195" actId="478"/>
          <ac:spMkLst>
            <pc:docMk/>
            <pc:sldMk cId="3899272937" sldId="276"/>
            <ac:spMk id="6" creationId="{CCC1DEEF-2119-45A6-ACC4-A80FB8C41DE0}"/>
          </ac:spMkLst>
        </pc:spChg>
      </pc:sldChg>
      <pc:sldChg chg="add">
        <pc:chgData name="Verena Kloeters" userId="3b101c2a-52de-4f66-87e1-1669ad3f1eec" providerId="ADAL" clId="{A95871AE-171A-4DFA-AC39-CDC0206E1C1F}" dt="2024-02-14T11:28:46.404" v="699"/>
        <pc:sldMkLst>
          <pc:docMk/>
          <pc:sldMk cId="667030181" sldId="278"/>
        </pc:sldMkLst>
      </pc:sldChg>
      <pc:sldChg chg="modSp add mod">
        <pc:chgData name="Verena Kloeters" userId="3b101c2a-52de-4f66-87e1-1669ad3f1eec" providerId="ADAL" clId="{A95871AE-171A-4DFA-AC39-CDC0206E1C1F}" dt="2024-02-14T11:28:23.293" v="698"/>
        <pc:sldMkLst>
          <pc:docMk/>
          <pc:sldMk cId="3328079130" sldId="284"/>
        </pc:sldMkLst>
        <pc:graphicFrameChg chg="mod modGraphic">
          <ac:chgData name="Verena Kloeters" userId="3b101c2a-52de-4f66-87e1-1669ad3f1eec" providerId="ADAL" clId="{A95871AE-171A-4DFA-AC39-CDC0206E1C1F}" dt="2024-02-14T11:28:23.293" v="698"/>
          <ac:graphicFrameMkLst>
            <pc:docMk/>
            <pc:sldMk cId="3328079130" sldId="284"/>
            <ac:graphicFrameMk id="6" creationId="{BD55746F-0F85-4B5A-A16E-B8AE2067A1A2}"/>
          </ac:graphicFrameMkLst>
        </pc:graphicFrameChg>
      </pc:sldChg>
      <pc:sldChg chg="del">
        <pc:chgData name="Verena Kloeters" userId="3b101c2a-52de-4f66-87e1-1669ad3f1eec" providerId="ADAL" clId="{A95871AE-171A-4DFA-AC39-CDC0206E1C1F}" dt="2024-02-13T14:23:00.333" v="100" actId="47"/>
        <pc:sldMkLst>
          <pc:docMk/>
          <pc:sldMk cId="2204070392" sldId="286"/>
        </pc:sldMkLst>
      </pc:sldChg>
      <pc:sldChg chg="add ord">
        <pc:chgData name="Verena Kloeters" userId="3b101c2a-52de-4f66-87e1-1669ad3f1eec" providerId="ADAL" clId="{A95871AE-171A-4DFA-AC39-CDC0206E1C1F}" dt="2024-02-13T14:22:34.711" v="98"/>
        <pc:sldMkLst>
          <pc:docMk/>
          <pc:sldMk cId="3986076185" sldId="288"/>
        </pc:sldMkLst>
      </pc:sldChg>
      <pc:sldChg chg="del">
        <pc:chgData name="Verena Kloeters" userId="3b101c2a-52de-4f66-87e1-1669ad3f1eec" providerId="ADAL" clId="{A95871AE-171A-4DFA-AC39-CDC0206E1C1F}" dt="2024-02-13T14:20:57.853" v="88" actId="47"/>
        <pc:sldMkLst>
          <pc:docMk/>
          <pc:sldMk cId="2760273717" sldId="291"/>
        </pc:sldMkLst>
      </pc:sldChg>
      <pc:sldChg chg="modSp add del mod">
        <pc:chgData name="Verena Kloeters" userId="3b101c2a-52de-4f66-87e1-1669ad3f1eec" providerId="ADAL" clId="{A95871AE-171A-4DFA-AC39-CDC0206E1C1F}" dt="2024-02-13T14:42:05.867" v="468"/>
        <pc:sldMkLst>
          <pc:docMk/>
          <pc:sldMk cId="0" sldId="434"/>
        </pc:sldMkLst>
        <pc:spChg chg="mod">
          <ac:chgData name="Verena Kloeters" userId="3b101c2a-52de-4f66-87e1-1669ad3f1eec" providerId="ADAL" clId="{A95871AE-171A-4DFA-AC39-CDC0206E1C1F}" dt="2024-02-13T14:38:09.126" v="464" actId="20577"/>
          <ac:spMkLst>
            <pc:docMk/>
            <pc:sldMk cId="0" sldId="434"/>
            <ac:spMk id="32771" creationId="{A678E668-B73C-4F81-AD1C-881CFE470740}"/>
          </ac:spMkLst>
        </pc:spChg>
      </pc:sldChg>
      <pc:sldChg chg="add del">
        <pc:chgData name="Verena Kloeters" userId="3b101c2a-52de-4f66-87e1-1669ad3f1eec" providerId="ADAL" clId="{A95871AE-171A-4DFA-AC39-CDC0206E1C1F}" dt="2024-02-14T11:27:21.134" v="695" actId="47"/>
        <pc:sldMkLst>
          <pc:docMk/>
          <pc:sldMk cId="0" sldId="438"/>
        </pc:sldMkLst>
      </pc:sldChg>
      <pc:sldChg chg="add del">
        <pc:chgData name="Verena Kloeters" userId="3b101c2a-52de-4f66-87e1-1669ad3f1eec" providerId="ADAL" clId="{A95871AE-171A-4DFA-AC39-CDC0206E1C1F}" dt="2024-02-13T14:37:38.677" v="460" actId="47"/>
        <pc:sldMkLst>
          <pc:docMk/>
          <pc:sldMk cId="0" sldId="467"/>
        </pc:sldMkLst>
      </pc:sldChg>
      <pc:sldChg chg="del">
        <pc:chgData name="Verena Kloeters" userId="3b101c2a-52de-4f66-87e1-1669ad3f1eec" providerId="ADAL" clId="{A95871AE-171A-4DFA-AC39-CDC0206E1C1F}" dt="2024-02-13T14:21:11.858" v="89" actId="47"/>
        <pc:sldMkLst>
          <pc:docMk/>
          <pc:sldMk cId="0" sldId="476"/>
        </pc:sldMkLst>
      </pc:sldChg>
      <pc:sldChg chg="modSp add mod">
        <pc:chgData name="Verena Kloeters" userId="3b101c2a-52de-4f66-87e1-1669ad3f1eec" providerId="ADAL" clId="{A95871AE-171A-4DFA-AC39-CDC0206E1C1F}" dt="2024-02-13T14:24:28.719" v="108" actId="6549"/>
        <pc:sldMkLst>
          <pc:docMk/>
          <pc:sldMk cId="0" sldId="481"/>
        </pc:sldMkLst>
        <pc:spChg chg="mod">
          <ac:chgData name="Verena Kloeters" userId="3b101c2a-52de-4f66-87e1-1669ad3f1eec" providerId="ADAL" clId="{A95871AE-171A-4DFA-AC39-CDC0206E1C1F}" dt="2024-02-13T14:24:28.719" v="108" actId="6549"/>
          <ac:spMkLst>
            <pc:docMk/>
            <pc:sldMk cId="0" sldId="481"/>
            <ac:spMk id="17412" creationId="{7C2C2ED8-5E33-41C1-9B86-EAF2C1C06319}"/>
          </ac:spMkLst>
        </pc:spChg>
      </pc:sldChg>
      <pc:sldChg chg="del">
        <pc:chgData name="Verena Kloeters" userId="3b101c2a-52de-4f66-87e1-1669ad3f1eec" providerId="ADAL" clId="{A95871AE-171A-4DFA-AC39-CDC0206E1C1F}" dt="2024-02-13T14:23:31.233" v="102" actId="47"/>
        <pc:sldMkLst>
          <pc:docMk/>
          <pc:sldMk cId="0" sldId="484"/>
        </pc:sldMkLst>
      </pc:sldChg>
      <pc:sldChg chg="del">
        <pc:chgData name="Verena Kloeters" userId="3b101c2a-52de-4f66-87e1-1669ad3f1eec" providerId="ADAL" clId="{A95871AE-171A-4DFA-AC39-CDC0206E1C1F}" dt="2024-02-13T14:23:32.193" v="103" actId="47"/>
        <pc:sldMkLst>
          <pc:docMk/>
          <pc:sldMk cId="0" sldId="485"/>
        </pc:sldMkLst>
      </pc:sldChg>
      <pc:sldChg chg="modSp add mod">
        <pc:chgData name="Verena Kloeters" userId="3b101c2a-52de-4f66-87e1-1669ad3f1eec" providerId="ADAL" clId="{A95871AE-171A-4DFA-AC39-CDC0206E1C1F}" dt="2024-02-13T14:37:21.447" v="459" actId="14100"/>
        <pc:sldMkLst>
          <pc:docMk/>
          <pc:sldMk cId="0" sldId="494"/>
        </pc:sldMkLst>
        <pc:spChg chg="mod">
          <ac:chgData name="Verena Kloeters" userId="3b101c2a-52de-4f66-87e1-1669ad3f1eec" providerId="ADAL" clId="{A95871AE-171A-4DFA-AC39-CDC0206E1C1F}" dt="2024-02-13T14:37:21.447" v="459" actId="14100"/>
          <ac:spMkLst>
            <pc:docMk/>
            <pc:sldMk cId="0" sldId="494"/>
            <ac:spMk id="30724" creationId="{2229B39D-13BA-4EEC-BDD1-A2494A311858}"/>
          </ac:spMkLst>
        </pc:spChg>
      </pc:sldChg>
      <pc:sldChg chg="modSp mod">
        <pc:chgData name="Verena Kloeters" userId="3b101c2a-52de-4f66-87e1-1669ad3f1eec" providerId="ADAL" clId="{A95871AE-171A-4DFA-AC39-CDC0206E1C1F}" dt="2024-02-13T14:27:16.727" v="194" actId="6549"/>
        <pc:sldMkLst>
          <pc:docMk/>
          <pc:sldMk cId="0" sldId="503"/>
        </pc:sldMkLst>
        <pc:graphicFrameChg chg="mod modGraphic">
          <ac:chgData name="Verena Kloeters" userId="3b101c2a-52de-4f66-87e1-1669ad3f1eec" providerId="ADAL" clId="{A95871AE-171A-4DFA-AC39-CDC0206E1C1F}" dt="2024-02-13T14:27:16.727" v="194" actId="6549"/>
          <ac:graphicFrameMkLst>
            <pc:docMk/>
            <pc:sldMk cId="0" sldId="503"/>
            <ac:graphicFrameMk id="4" creationId="{322157DC-DD48-4AF3-B5BC-66268B17CCA6}"/>
          </ac:graphicFrameMkLst>
        </pc:graphicFrameChg>
      </pc:sldChg>
      <pc:sldChg chg="del">
        <pc:chgData name="Verena Kloeters" userId="3b101c2a-52de-4f66-87e1-1669ad3f1eec" providerId="ADAL" clId="{A95871AE-171A-4DFA-AC39-CDC0206E1C1F}" dt="2024-02-13T14:30:27.858" v="309" actId="47"/>
        <pc:sldMkLst>
          <pc:docMk/>
          <pc:sldMk cId="3405714375" sldId="505"/>
        </pc:sldMkLst>
      </pc:sldChg>
      <pc:sldChg chg="del">
        <pc:chgData name="Verena Kloeters" userId="3b101c2a-52de-4f66-87e1-1669ad3f1eec" providerId="ADAL" clId="{A95871AE-171A-4DFA-AC39-CDC0206E1C1F}" dt="2024-02-13T14:22:24.367" v="96" actId="47"/>
        <pc:sldMkLst>
          <pc:docMk/>
          <pc:sldMk cId="359371436" sldId="506"/>
        </pc:sldMkLst>
      </pc:sldChg>
      <pc:sldChg chg="del">
        <pc:chgData name="Verena Kloeters" userId="3b101c2a-52de-4f66-87e1-1669ad3f1eec" providerId="ADAL" clId="{A95871AE-171A-4DFA-AC39-CDC0206E1C1F}" dt="2024-02-13T14:24:14.411" v="105" actId="47"/>
        <pc:sldMkLst>
          <pc:docMk/>
          <pc:sldMk cId="412334702" sldId="507"/>
        </pc:sldMkLst>
      </pc:sldChg>
      <pc:sldChg chg="add">
        <pc:chgData name="Verena Kloeters" userId="3b101c2a-52de-4f66-87e1-1669ad3f1eec" providerId="ADAL" clId="{A95871AE-171A-4DFA-AC39-CDC0206E1C1F}" dt="2024-02-13T14:30:25.281" v="308"/>
        <pc:sldMkLst>
          <pc:docMk/>
          <pc:sldMk cId="1123061971" sldId="512"/>
        </pc:sldMkLst>
      </pc:sldChg>
      <pc:sldChg chg="add">
        <pc:chgData name="Verena Kloeters" userId="3b101c2a-52de-4f66-87e1-1669ad3f1eec" providerId="ADAL" clId="{A95871AE-171A-4DFA-AC39-CDC0206E1C1F}" dt="2024-02-13T14:20:55.015" v="87"/>
        <pc:sldMkLst>
          <pc:docMk/>
          <pc:sldMk cId="3228198282" sldId="513"/>
        </pc:sldMkLst>
      </pc:sldChg>
      <pc:sldChg chg="add">
        <pc:chgData name="Verena Kloeters" userId="3b101c2a-52de-4f66-87e1-1669ad3f1eec" providerId="ADAL" clId="{A95871AE-171A-4DFA-AC39-CDC0206E1C1F}" dt="2024-02-13T14:22:58.884" v="99"/>
        <pc:sldMkLst>
          <pc:docMk/>
          <pc:sldMk cId="1975616140" sldId="514"/>
        </pc:sldMkLst>
      </pc:sldChg>
      <pc:sldChg chg="add">
        <pc:chgData name="Verena Kloeters" userId="3b101c2a-52de-4f66-87e1-1669ad3f1eec" providerId="ADAL" clId="{A95871AE-171A-4DFA-AC39-CDC0206E1C1F}" dt="2024-02-13T14:23:28.132" v="101"/>
        <pc:sldMkLst>
          <pc:docMk/>
          <pc:sldMk cId="0" sldId="515"/>
        </pc:sldMkLst>
      </pc:sldChg>
      <pc:sldChg chg="add">
        <pc:chgData name="Verena Kloeters" userId="3b101c2a-52de-4f66-87e1-1669ad3f1eec" providerId="ADAL" clId="{A95871AE-171A-4DFA-AC39-CDC0206E1C1F}" dt="2024-02-13T14:23:28.132" v="101"/>
        <pc:sldMkLst>
          <pc:docMk/>
          <pc:sldMk cId="0" sldId="516"/>
        </pc:sldMkLst>
      </pc:sldChg>
      <pc:sldChg chg="modSp add mod">
        <pc:chgData name="Verena Kloeters" userId="3b101c2a-52de-4f66-87e1-1669ad3f1eec" providerId="ADAL" clId="{A95871AE-171A-4DFA-AC39-CDC0206E1C1F}" dt="2024-02-13T14:26:07.049" v="163" actId="20577"/>
        <pc:sldMkLst>
          <pc:docMk/>
          <pc:sldMk cId="3078700907" sldId="517"/>
        </pc:sldMkLst>
        <pc:spChg chg="mod">
          <ac:chgData name="Verena Kloeters" userId="3b101c2a-52de-4f66-87e1-1669ad3f1eec" providerId="ADAL" clId="{A95871AE-171A-4DFA-AC39-CDC0206E1C1F}" dt="2024-02-13T14:25:06.543" v="136" actId="20577"/>
          <ac:spMkLst>
            <pc:docMk/>
            <pc:sldMk cId="3078700907" sldId="517"/>
            <ac:spMk id="2" creationId="{D31FA777-1D89-41F3-BA6D-B97077922F0B}"/>
          </ac:spMkLst>
        </pc:spChg>
        <pc:spChg chg="mod">
          <ac:chgData name="Verena Kloeters" userId="3b101c2a-52de-4f66-87e1-1669ad3f1eec" providerId="ADAL" clId="{A95871AE-171A-4DFA-AC39-CDC0206E1C1F}" dt="2024-02-13T14:26:07.049" v="163" actId="20577"/>
          <ac:spMkLst>
            <pc:docMk/>
            <pc:sldMk cId="3078700907" sldId="517"/>
            <ac:spMk id="3" creationId="{4434642D-8914-4FEE-A366-42FC99623242}"/>
          </ac:spMkLst>
        </pc:spChg>
      </pc:sldChg>
      <pc:sldChg chg="modSp add mod">
        <pc:chgData name="Verena Kloeters" userId="3b101c2a-52de-4f66-87e1-1669ad3f1eec" providerId="ADAL" clId="{A95871AE-171A-4DFA-AC39-CDC0206E1C1F}" dt="2024-02-13T14:29:50.586" v="307" actId="20577"/>
        <pc:sldMkLst>
          <pc:docMk/>
          <pc:sldMk cId="4095095413" sldId="518"/>
        </pc:sldMkLst>
        <pc:spChg chg="mod">
          <ac:chgData name="Verena Kloeters" userId="3b101c2a-52de-4f66-87e1-1669ad3f1eec" providerId="ADAL" clId="{A95871AE-171A-4DFA-AC39-CDC0206E1C1F}" dt="2024-02-13T14:29:50.586" v="307" actId="20577"/>
          <ac:spMkLst>
            <pc:docMk/>
            <pc:sldMk cId="4095095413" sldId="518"/>
            <ac:spMk id="46084" creationId="{9B710E91-DF27-4AEF-9C9F-DD7E7495A95A}"/>
          </ac:spMkLst>
        </pc:spChg>
      </pc:sldChg>
      <pc:sldChg chg="modSp add mod">
        <pc:chgData name="Verena Kloeters" userId="3b101c2a-52de-4f66-87e1-1669ad3f1eec" providerId="ADAL" clId="{A95871AE-171A-4DFA-AC39-CDC0206E1C1F}" dt="2024-02-13T14:37:53.075" v="462" actId="20577"/>
        <pc:sldMkLst>
          <pc:docMk/>
          <pc:sldMk cId="2981902595" sldId="519"/>
        </pc:sldMkLst>
        <pc:spChg chg="mod">
          <ac:chgData name="Verena Kloeters" userId="3b101c2a-52de-4f66-87e1-1669ad3f1eec" providerId="ADAL" clId="{A95871AE-171A-4DFA-AC39-CDC0206E1C1F}" dt="2024-02-13T14:32:13.995" v="315" actId="108"/>
          <ac:spMkLst>
            <pc:docMk/>
            <pc:sldMk cId="2981902595" sldId="519"/>
            <ac:spMk id="6" creationId="{3E0A30B9-8A00-4B11-8ABA-93317D2FB761}"/>
          </ac:spMkLst>
        </pc:spChg>
        <pc:spChg chg="mod">
          <ac:chgData name="Verena Kloeters" userId="3b101c2a-52de-4f66-87e1-1669ad3f1eec" providerId="ADAL" clId="{A95871AE-171A-4DFA-AC39-CDC0206E1C1F}" dt="2024-02-13T14:37:53.075" v="462" actId="20577"/>
          <ac:spMkLst>
            <pc:docMk/>
            <pc:sldMk cId="2981902595" sldId="519"/>
            <ac:spMk id="25603" creationId="{3639DFA1-4CA6-4BE3-B22F-017C6A5CABC2}"/>
          </ac:spMkLst>
        </pc:spChg>
        <pc:spChg chg="mod">
          <ac:chgData name="Verena Kloeters" userId="3b101c2a-52de-4f66-87e1-1669ad3f1eec" providerId="ADAL" clId="{A95871AE-171A-4DFA-AC39-CDC0206E1C1F}" dt="2024-02-13T14:35:18.669" v="423" actId="20577"/>
          <ac:spMkLst>
            <pc:docMk/>
            <pc:sldMk cId="2981902595" sldId="519"/>
            <ac:spMk id="30724" creationId="{2229B39D-13BA-4EEC-BDD1-A2494A311858}"/>
          </ac:spMkLst>
        </pc:spChg>
      </pc:sldChg>
      <pc:sldChg chg="modSp add mod ord">
        <pc:chgData name="Verena Kloeters" userId="3b101c2a-52de-4f66-87e1-1669ad3f1eec" providerId="ADAL" clId="{A95871AE-171A-4DFA-AC39-CDC0206E1C1F}" dt="2024-02-13T14:51:46.819" v="694" actId="20577"/>
        <pc:sldMkLst>
          <pc:docMk/>
          <pc:sldMk cId="0" sldId="520"/>
        </pc:sldMkLst>
        <pc:spChg chg="mod">
          <ac:chgData name="Verena Kloeters" userId="3b101c2a-52de-4f66-87e1-1669ad3f1eec" providerId="ADAL" clId="{A95871AE-171A-4DFA-AC39-CDC0206E1C1F}" dt="2024-02-13T14:51:46.819" v="694" actId="20577"/>
          <ac:spMkLst>
            <pc:docMk/>
            <pc:sldMk cId="0" sldId="520"/>
            <ac:spMk id="32771" creationId="{A678E668-B73C-4F81-AD1C-881CFE470740}"/>
          </ac:spMkLst>
        </pc:spChg>
      </pc:sldChg>
      <pc:sldChg chg="modSp add mod">
        <pc:chgData name="Verena Kloeters" userId="3b101c2a-52de-4f66-87e1-1669ad3f1eec" providerId="ADAL" clId="{A95871AE-171A-4DFA-AC39-CDC0206E1C1F}" dt="2024-02-13T14:51:33.037" v="688" actId="20577"/>
        <pc:sldMkLst>
          <pc:docMk/>
          <pc:sldMk cId="2815414835" sldId="521"/>
        </pc:sldMkLst>
        <pc:spChg chg="mod">
          <ac:chgData name="Verena Kloeters" userId="3b101c2a-52de-4f66-87e1-1669ad3f1eec" providerId="ADAL" clId="{A95871AE-171A-4DFA-AC39-CDC0206E1C1F}" dt="2024-02-13T14:51:33.037" v="688" actId="20577"/>
          <ac:spMkLst>
            <pc:docMk/>
            <pc:sldMk cId="2815414835" sldId="521"/>
            <ac:spMk id="32771" creationId="{A678E668-B73C-4F81-AD1C-881CFE470740}"/>
          </ac:spMkLst>
        </pc:spChg>
        <pc:spChg chg="mod">
          <ac:chgData name="Verena Kloeters" userId="3b101c2a-52de-4f66-87e1-1669ad3f1eec" providerId="ADAL" clId="{A95871AE-171A-4DFA-AC39-CDC0206E1C1F}" dt="2024-02-13T14:51:17.733" v="659" actId="1076"/>
          <ac:spMkLst>
            <pc:docMk/>
            <pc:sldMk cId="2815414835" sldId="521"/>
            <ac:spMk id="46084" creationId="{9B710E91-DF27-4AEF-9C9F-DD7E7495A95A}"/>
          </ac:spMkLst>
        </pc:spChg>
      </pc:sldChg>
      <pc:sldChg chg="add del">
        <pc:chgData name="Verena Kloeters" userId="3b101c2a-52de-4f66-87e1-1669ad3f1eec" providerId="ADAL" clId="{A95871AE-171A-4DFA-AC39-CDC0206E1C1F}" dt="2024-02-13T14:42:05.867" v="468"/>
        <pc:sldMkLst>
          <pc:docMk/>
          <pc:sldMk cId="231818756" sldId="5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3D54C0C-E157-4A0C-AB35-1219BF8E33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65639C-B855-4FCC-9242-DF96382FAB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A377B-44AE-4EA7-AAA1-5AA002301302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F7C604-84D3-44A4-831A-064953A9C1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16D68F-F2AF-4D26-821C-29115A3AF7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91E93-ADCF-4821-A530-6B89A06B2F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296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B427B-96A9-4116-AA69-2550FFDFAFA6}" type="datetimeFigureOut">
              <a:rPr lang="en-GB" smtClean="0"/>
              <a:t>14/02/2024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0F943-E0E8-4615-9ADF-771AD4961A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36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>
            <a:extLst>
              <a:ext uri="{FF2B5EF4-FFF2-40B4-BE49-F238E27FC236}">
                <a16:creationId xmlns:a16="http://schemas.microsoft.com/office/drawing/2014/main" id="{0153C000-BBA8-4158-BBC3-DA140CDCE7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izenplatzhalter 2">
            <a:extLst>
              <a:ext uri="{FF2B5EF4-FFF2-40B4-BE49-F238E27FC236}">
                <a16:creationId xmlns:a16="http://schemas.microsoft.com/office/drawing/2014/main" id="{5EBB5A7F-7432-4627-844D-55826CCF2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0484" name="Foliennummernplatzhalter 3">
            <a:extLst>
              <a:ext uri="{FF2B5EF4-FFF2-40B4-BE49-F238E27FC236}">
                <a16:creationId xmlns:a16="http://schemas.microsoft.com/office/drawing/2014/main" id="{E25C6572-787B-489B-89C6-85F3834D1E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565ED0-DF7F-4A5B-BC2A-E46CC53D4741}" type="slidenum">
              <a:rPr lang="de-DE" altLang="de-DE" smtClean="0"/>
              <a:pPr>
                <a:spcBef>
                  <a:spcPct val="0"/>
                </a:spcBef>
              </a:pPr>
              <a:t>7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3AD1417-8878-4117-8183-5E030E2A6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DC326A-3A30-40FA-B85D-4232FD684FB5}" type="slidenum">
              <a:rPr lang="de-DE" altLang="de-DE">
                <a:latin typeface="Arial" panose="020B0604020202020204" pitchFamily="34" charset="0"/>
              </a:rPr>
              <a:pPr eaLnBrk="1" hangingPunct="1"/>
              <a:t>22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8BA203F-EA84-4CF4-B77D-47A2EC45E2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726AA55E-7FDE-4D58-8C69-DF91EAB81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3AD1417-8878-4117-8183-5E030E2A6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DC326A-3A30-40FA-B85D-4232FD684FB5}" type="slidenum">
              <a:rPr lang="de-DE" altLang="de-DE">
                <a:latin typeface="Arial" panose="020B0604020202020204" pitchFamily="34" charset="0"/>
              </a:rPr>
              <a:pPr eaLnBrk="1" hangingPunct="1"/>
              <a:t>27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8BA203F-EA84-4CF4-B77D-47A2EC45E2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726AA55E-7FDE-4D58-8C69-DF91EAB81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731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>
            <a:extLst>
              <a:ext uri="{FF2B5EF4-FFF2-40B4-BE49-F238E27FC236}">
                <a16:creationId xmlns:a16="http://schemas.microsoft.com/office/drawing/2014/main" id="{119CC331-F0CF-403E-9BDE-7BB5158D1D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Notizenplatzhalter 2">
            <a:extLst>
              <a:ext uri="{FF2B5EF4-FFF2-40B4-BE49-F238E27FC236}">
                <a16:creationId xmlns:a16="http://schemas.microsoft.com/office/drawing/2014/main" id="{5D0C125E-CFBE-4E4A-839F-7B8A90735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9156" name="Foliennummernplatzhalter 3">
            <a:extLst>
              <a:ext uri="{FF2B5EF4-FFF2-40B4-BE49-F238E27FC236}">
                <a16:creationId xmlns:a16="http://schemas.microsoft.com/office/drawing/2014/main" id="{EFF54EE3-5CA3-4C71-B701-3DB28EB1A4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19DE2-40B7-4D38-AA07-B1C8DDD7BCCD}" type="slidenum">
              <a:rPr lang="de-DE" altLang="de-DE" smtClean="0"/>
              <a:pPr>
                <a:spcBef>
                  <a:spcPct val="0"/>
                </a:spcBef>
              </a:pPr>
              <a:t>28</a:t>
            </a:fld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52CD96A8-84AA-430D-B486-20451DB6A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1" y="-15903"/>
            <a:ext cx="4057649" cy="167837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252113-C2A2-46DD-BB99-16F26041E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000" y="1308100"/>
            <a:ext cx="7020000" cy="2879500"/>
          </a:xfrm>
        </p:spPr>
        <p:txBody>
          <a:bodyPr anchor="b"/>
          <a:lstStyle>
            <a:lvl1pPr algn="l"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44DDB4-2B9D-41A5-95E8-E9FC239E7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000" y="4499997"/>
            <a:ext cx="7020000" cy="1080000"/>
          </a:xfrm>
        </p:spPr>
        <p:txBody>
          <a:bodyPr anchor="ctr"/>
          <a:lstStyle>
            <a:lvl1pPr marL="0" indent="0" algn="r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41A0FF1-ED2F-49FC-BF51-98F4F4B866E9}"/>
              </a:ext>
            </a:extLst>
          </p:cNvPr>
          <p:cNvSpPr/>
          <p:nvPr userDrawn="1"/>
        </p:nvSpPr>
        <p:spPr>
          <a:xfrm>
            <a:off x="142875" y="371476"/>
            <a:ext cx="1000125" cy="658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227357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67968-7032-4280-B986-8F846D326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8CC9F0-D3CE-4A00-B947-17D0C2A3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102692-445B-45C3-B29D-59DB6DC22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78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9978FA8-9B7F-471A-A140-48E5428B93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9000" y="365125"/>
            <a:ext cx="1971000" cy="620487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006D07-1948-44DA-AEAD-3DF335DED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895475" y="365125"/>
            <a:ext cx="4905376" cy="6204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A833F3-77E0-495E-9C16-DDD9C93B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389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 mi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D44B5793-B47A-4706-9DE4-BFACAE429E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1" y="5051397"/>
            <a:ext cx="4057649" cy="167837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A62B694-6835-4917-B3B4-EEC00270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10400"/>
            <a:ext cx="7020000" cy="126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9EFB11-A5CA-4AEC-BBFA-15AFF53A7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90000" y="2505075"/>
            <a:ext cx="3429000" cy="1901826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accent1"/>
                </a:solidFill>
              </a:defRPr>
            </a:lvl1pPr>
            <a:lvl2pPr marL="342900" indent="0" algn="l">
              <a:buNone/>
              <a:defRPr>
                <a:solidFill>
                  <a:schemeClr val="accent1"/>
                </a:solidFill>
              </a:defRPr>
            </a:lvl2pPr>
            <a:lvl3pPr marL="685800" indent="0">
              <a:buNone/>
              <a:defRPr>
                <a:solidFill>
                  <a:schemeClr val="accent1"/>
                </a:solidFill>
              </a:defRPr>
            </a:lvl3pPr>
            <a:lvl4pPr marL="1028700" indent="0">
              <a:buNone/>
              <a:defRPr>
                <a:solidFill>
                  <a:schemeClr val="accent1"/>
                </a:solidFill>
              </a:defRPr>
            </a:lvl4pPr>
            <a:lvl5pPr marL="13716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DFCA128-4791-4B59-90DF-0E602AABF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81000" y="2505075"/>
            <a:ext cx="3429000" cy="1901826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accent1"/>
                </a:solidFill>
              </a:defRPr>
            </a:lvl1pPr>
            <a:lvl2pPr marL="342900" indent="0">
              <a:buNone/>
              <a:defRPr>
                <a:solidFill>
                  <a:schemeClr val="accent1"/>
                </a:solidFill>
              </a:defRPr>
            </a:lvl2pPr>
            <a:lvl3pPr marL="685800" indent="0">
              <a:buNone/>
              <a:defRPr>
                <a:solidFill>
                  <a:schemeClr val="accent1"/>
                </a:solidFill>
              </a:defRPr>
            </a:lvl3pPr>
            <a:lvl4pPr marL="1028700" indent="0">
              <a:buNone/>
              <a:defRPr>
                <a:solidFill>
                  <a:schemeClr val="accent1"/>
                </a:solidFill>
              </a:defRPr>
            </a:lvl4pPr>
            <a:lvl5pPr marL="13716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23DB25B-7930-4B59-BAE9-04CC3741AFC7}"/>
              </a:ext>
            </a:extLst>
          </p:cNvPr>
          <p:cNvSpPr/>
          <p:nvPr userDrawn="1"/>
        </p:nvSpPr>
        <p:spPr>
          <a:xfrm>
            <a:off x="142875" y="371476"/>
            <a:ext cx="1000125" cy="658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053B95A5-CD39-4671-8CE3-2FFA139C09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893" y="5466372"/>
            <a:ext cx="647945" cy="64794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52123959-023A-404D-8B18-AF7FC6822D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981" y="5710547"/>
            <a:ext cx="722073" cy="197694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DB76CB57-FF14-4204-938D-18257B91C43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823" y="6196192"/>
            <a:ext cx="536067" cy="21336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01343ABC-FF11-4F2C-B430-1CBBC5351EC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794" y="6095227"/>
            <a:ext cx="914400" cy="32385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3FB7FDB-5E57-432F-B55D-208E8CD10DC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289" y="5647562"/>
            <a:ext cx="720000" cy="304615"/>
          </a:xfrm>
          <a:prstGeom prst="rect">
            <a:avLst/>
          </a:prstGeom>
        </p:spPr>
      </p:pic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D7E379B8-6D97-4421-8E3D-F02EF903A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34000" y="6076950"/>
            <a:ext cx="837563" cy="493050"/>
          </a:xfrm>
        </p:spPr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88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 ohne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21B2C1DF-D592-4282-9615-78233AE7D1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1" y="5051397"/>
            <a:ext cx="4057649" cy="167837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A62B694-6835-4917-B3B4-EEC00270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10400"/>
            <a:ext cx="7020000" cy="126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9EFB11-A5CA-4AEC-BBFA-15AFF53A7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90000" y="2505075"/>
            <a:ext cx="3429000" cy="1901826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accent1"/>
                </a:solidFill>
              </a:defRPr>
            </a:lvl1pPr>
            <a:lvl2pPr marL="342900" indent="0" algn="l">
              <a:buNone/>
              <a:defRPr>
                <a:solidFill>
                  <a:schemeClr val="accent1"/>
                </a:solidFill>
              </a:defRPr>
            </a:lvl2pPr>
            <a:lvl3pPr marL="685800" indent="0">
              <a:buNone/>
              <a:defRPr>
                <a:solidFill>
                  <a:schemeClr val="accent1"/>
                </a:solidFill>
              </a:defRPr>
            </a:lvl3pPr>
            <a:lvl4pPr marL="1028700" indent="0">
              <a:buNone/>
              <a:defRPr>
                <a:solidFill>
                  <a:schemeClr val="accent1"/>
                </a:solidFill>
              </a:defRPr>
            </a:lvl4pPr>
            <a:lvl5pPr marL="13716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DFCA128-4791-4B59-90DF-0E602AABF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81000" y="2505075"/>
            <a:ext cx="3429000" cy="1901826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accent1"/>
                </a:solidFill>
              </a:defRPr>
            </a:lvl1pPr>
            <a:lvl2pPr marL="342900" indent="0">
              <a:buNone/>
              <a:defRPr>
                <a:solidFill>
                  <a:schemeClr val="accent1"/>
                </a:solidFill>
              </a:defRPr>
            </a:lvl2pPr>
            <a:lvl3pPr marL="685800" indent="0">
              <a:buNone/>
              <a:defRPr>
                <a:solidFill>
                  <a:schemeClr val="accent1"/>
                </a:solidFill>
              </a:defRPr>
            </a:lvl3pPr>
            <a:lvl4pPr marL="1028700" indent="0">
              <a:buNone/>
              <a:defRPr>
                <a:solidFill>
                  <a:schemeClr val="accent1"/>
                </a:solidFill>
              </a:defRPr>
            </a:lvl4pPr>
            <a:lvl5pPr marL="13716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23DB25B-7930-4B59-BAE9-04CC3741AFC7}"/>
              </a:ext>
            </a:extLst>
          </p:cNvPr>
          <p:cNvSpPr/>
          <p:nvPr userDrawn="1"/>
        </p:nvSpPr>
        <p:spPr>
          <a:xfrm>
            <a:off x="142875" y="371476"/>
            <a:ext cx="1000125" cy="658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222E796-1821-4097-8292-6A574007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34000" y="6076950"/>
            <a:ext cx="837563" cy="493050"/>
          </a:xfrm>
        </p:spPr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9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5D2B5-560A-41D8-BF18-D0B48B9E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2AF98B-0903-45AD-BCB5-944EF31E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D563B2-E1DB-4E5F-83B8-3DEF40D8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58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2F7B1C-FE2C-4E24-B5B1-76FD8B50E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1709741"/>
            <a:ext cx="70200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C8E1E7-0D72-41A4-B47C-CC54E2DA2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0000" y="4589466"/>
            <a:ext cx="70200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75287-6F57-427A-8ACE-DF562BD6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48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C4AAFB-0DEE-4085-984A-4B24C7506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10400"/>
            <a:ext cx="7020000" cy="126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C56BDA-6855-4BEC-916F-A1E6F4899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0000" y="1825625"/>
            <a:ext cx="3429000" cy="4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27F772-6C7F-4235-B78F-0467A9B74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1000" y="1825625"/>
            <a:ext cx="3429000" cy="4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AD5132-6A5A-4855-8514-88E61109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77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2B694-6835-4917-B3B4-EEC00270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10400"/>
            <a:ext cx="7020000" cy="1260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BDEB2-FBE6-4D3C-88D7-F080D8750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0000" y="1681163"/>
            <a:ext cx="342900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9EFB11-A5CA-4AEC-BBFA-15AFF53A7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90000" y="2505075"/>
            <a:ext cx="3429000" cy="4064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73BE0B-A30C-4744-927A-4B799D725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81000" y="1681163"/>
            <a:ext cx="342900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DFCA128-4791-4B59-90DF-0E602AABF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81000" y="2505075"/>
            <a:ext cx="3429000" cy="40649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AB152A6-F47F-4BEB-97D4-C4EF2933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33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7C100F-5626-40A5-B170-2EF990B39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56033E-8997-4C2D-A331-8EC267FB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21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2AE5CA-9250-42AF-B35C-98442A34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69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77550B-7DC1-4527-B698-505321AA5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E2D01A-FF1F-452B-9338-0E9EF8A22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1575" y="987428"/>
            <a:ext cx="3928425" cy="558257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B0349C-5A35-409E-AF79-DEE396CBE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90000" y="2057400"/>
            <a:ext cx="2949178" cy="45126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E6E1BD-A5F4-4583-B6BF-30D54B3C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33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47BB7-4DB6-414A-9E15-68C4FBCDD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6B7A22F-4013-4A59-BF3A-A4E71BE04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81575" y="987428"/>
            <a:ext cx="3928425" cy="558257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9908EE-FFE5-49B0-8508-E11FE5647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90000" y="2057400"/>
            <a:ext cx="2949178" cy="45126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CF1850-CF73-4072-B12D-576B340F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61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F25F46F1-3AC3-4EAD-9BE3-98D00F3B974C}"/>
              </a:ext>
            </a:extLst>
          </p:cNvPr>
          <p:cNvSpPr/>
          <p:nvPr userDrawn="1"/>
        </p:nvSpPr>
        <p:spPr>
          <a:xfrm>
            <a:off x="0" y="0"/>
            <a:ext cx="1350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7B8F28B-437B-4D2E-9234-2E23C4AC673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890000" y="410400"/>
            <a:ext cx="70200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B32266-1F39-424E-9A2C-CD1284C03AD5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1890000" y="1890000"/>
            <a:ext cx="7020000" cy="46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7F3136-340A-422B-BF04-DDE0539C896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234000" y="6076950"/>
            <a:ext cx="837563" cy="49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50">
                <a:solidFill>
                  <a:schemeClr val="bg1"/>
                </a:solidFill>
              </a:defRPr>
            </a:lvl1pPr>
          </a:lstStyle>
          <a:p>
            <a:fld id="{FBBAD1B4-D3FA-47C1-B03F-3B71D79C75AB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1BF886F-226A-4748-8FDF-986E816B311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" y="274743"/>
            <a:ext cx="1179174" cy="73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4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14FC2-92ED-48CA-A8DE-F720D443E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6552" y="1989250"/>
            <a:ext cx="7865010" cy="28795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de-DE" sz="3600" dirty="0"/>
              <a:t>Informationen zur </a:t>
            </a:r>
            <a:r>
              <a:rPr lang="de-DE" sz="3600" dirty="0" err="1"/>
              <a:t>SystemReakkreditierung</a:t>
            </a:r>
            <a:r>
              <a:rPr lang="de-DE" sz="3600" dirty="0"/>
              <a:t> </a:t>
            </a:r>
            <a:br>
              <a:rPr lang="de-DE" sz="3600" dirty="0"/>
            </a:br>
            <a:r>
              <a:rPr lang="de-DE" sz="3600" dirty="0"/>
              <a:t>mit AQAS</a:t>
            </a:r>
            <a:endParaRPr lang="en-GB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1B4B14-1EAA-46C8-AB78-2F4357C03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9057" y="5423495"/>
            <a:ext cx="7020000" cy="1080000"/>
          </a:xfrm>
        </p:spPr>
        <p:txBody>
          <a:bodyPr/>
          <a:lstStyle/>
          <a:p>
            <a:r>
              <a:rPr lang="en-GB" dirty="0" err="1"/>
              <a:t>Dr.</a:t>
            </a:r>
            <a:r>
              <a:rPr lang="en-GB" dirty="0"/>
              <a:t> Verena Kloeters			</a:t>
            </a:r>
            <a:r>
              <a:rPr lang="en-GB" dirty="0" err="1"/>
              <a:t>Dr.</a:t>
            </a:r>
            <a:r>
              <a:rPr lang="en-GB" dirty="0"/>
              <a:t> Simone Kroschel			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47821F96-D315-4834-9E8D-EC567BFDA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0932" y="182971"/>
            <a:ext cx="65881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br>
              <a:rPr lang="de-DE" altLang="de-DE" sz="1400" dirty="0">
                <a:solidFill>
                  <a:schemeClr val="bg2"/>
                </a:solidFill>
              </a:rPr>
            </a:br>
            <a:r>
              <a:rPr lang="de-DE" alt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16.02.2024</a:t>
            </a:r>
          </a:p>
          <a:p>
            <a:pPr algn="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Informationsveranstaltung an der </a:t>
            </a:r>
            <a:br>
              <a:rPr lang="de-DE" alt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de-DE" alt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Hochschule Bremen</a:t>
            </a:r>
          </a:p>
          <a:p>
            <a:pPr algn="r" eaLnBrk="1" hangingPunct="1">
              <a:lnSpc>
                <a:spcPct val="110000"/>
              </a:lnSpc>
            </a:pPr>
            <a:br>
              <a:rPr lang="de-DE" altLang="de-DE" sz="1400" dirty="0">
                <a:solidFill>
                  <a:schemeClr val="bg2"/>
                </a:solidFill>
              </a:rPr>
            </a:br>
            <a:endParaRPr lang="de-DE" altLang="de-DE" sz="1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62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01702F6-454F-4174-A31A-297A013A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10</a:t>
            </a:fld>
            <a:endParaRPr lang="en-GB" dirty="0"/>
          </a:p>
        </p:txBody>
      </p:sp>
      <p:sp>
        <p:nvSpPr>
          <p:cNvPr id="3" name="Rechteck 8">
            <a:extLst>
              <a:ext uri="{FF2B5EF4-FFF2-40B4-BE49-F238E27FC236}">
                <a16:creationId xmlns:a16="http://schemas.microsoft.com/office/drawing/2014/main" id="{D35F6664-8B43-4A7A-8F16-6966542C9D57}"/>
              </a:ext>
            </a:extLst>
          </p:cNvPr>
          <p:cNvSpPr txBox="1">
            <a:spLocks noChangeArrowheads="1"/>
          </p:cNvSpPr>
          <p:nvPr/>
        </p:nvSpPr>
        <p:spPr>
          <a:xfrm>
            <a:off x="1587689" y="1528703"/>
            <a:ext cx="7255444" cy="1624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363538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073150" indent="-350838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16075" indent="-363538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852738" indent="-381000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33099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37671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42243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46815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-285750" algn="ctr">
              <a:lnSpc>
                <a:spcPct val="15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de-DE" altLang="de-DE" sz="1600" i="1" kern="0" dirty="0">
                <a:latin typeface="Arial" panose="020B0604020202020204" pitchFamily="34" charset="0"/>
                <a:ea typeface="Arial Unicode MS" pitchFamily="34" charset="-128"/>
              </a:rPr>
              <a:t>„Bei einer Systemakkreditierung erhält die Hochschule das Recht, </a:t>
            </a:r>
            <a:br>
              <a:rPr lang="de-DE" altLang="de-DE" sz="1600" i="1" kern="0" dirty="0">
                <a:latin typeface="Arial" panose="020B0604020202020204" pitchFamily="34" charset="0"/>
                <a:ea typeface="Arial Unicode MS" pitchFamily="34" charset="-128"/>
              </a:rPr>
            </a:br>
            <a:r>
              <a:rPr lang="de-DE" altLang="de-DE" sz="1600" i="1" kern="0" dirty="0">
                <a:latin typeface="Arial" panose="020B0604020202020204" pitchFamily="34" charset="0"/>
                <a:ea typeface="Arial Unicode MS" pitchFamily="34" charset="-128"/>
              </a:rPr>
              <a:t>das Siegel des Akkreditierungsrates für die von ihr geprüften Studiengänge selbst zu vergeben.“</a:t>
            </a:r>
          </a:p>
          <a:p>
            <a:pPr marL="0" lvl="1" indent="-285750" algn="r">
              <a:lnSpc>
                <a:spcPct val="15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de-DE" altLang="de-DE" sz="1600" kern="0" dirty="0">
                <a:latin typeface="Arial" panose="020B0604020202020204" pitchFamily="34" charset="0"/>
                <a:ea typeface="Arial Unicode MS" pitchFamily="34" charset="-128"/>
              </a:rPr>
              <a:t>(§ 22(4) </a:t>
            </a:r>
            <a:r>
              <a:rPr lang="de-DE" altLang="de-DE" sz="1600" kern="0" dirty="0">
                <a:latin typeface="Arial" panose="020B0604020202020204" pitchFamily="34" charset="0"/>
              </a:rPr>
              <a:t>MRVO</a:t>
            </a:r>
            <a:r>
              <a:rPr lang="de-DE" altLang="de-DE" sz="1600" kern="0" dirty="0">
                <a:latin typeface="Arial" panose="020B0604020202020204" pitchFamily="34" charset="0"/>
                <a:ea typeface="Arial Unicode MS" pitchFamily="34" charset="-128"/>
              </a:rPr>
              <a:t>)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F465DE0-8937-4471-A6FE-894A619F666D}"/>
              </a:ext>
            </a:extLst>
          </p:cNvPr>
          <p:cNvSpPr txBox="1">
            <a:spLocks/>
          </p:cNvSpPr>
          <p:nvPr/>
        </p:nvSpPr>
        <p:spPr>
          <a:xfrm>
            <a:off x="1587689" y="381805"/>
            <a:ext cx="7020000" cy="43285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Grundidee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Rechteck 8">
            <a:extLst>
              <a:ext uri="{FF2B5EF4-FFF2-40B4-BE49-F238E27FC236}">
                <a16:creationId xmlns:a16="http://schemas.microsoft.com/office/drawing/2014/main" id="{E75E4043-DA7C-4C8C-AFE1-7D7C21F72A82}"/>
              </a:ext>
            </a:extLst>
          </p:cNvPr>
          <p:cNvSpPr txBox="1">
            <a:spLocks noChangeArrowheads="1"/>
          </p:cNvSpPr>
          <p:nvPr/>
        </p:nvSpPr>
        <p:spPr>
          <a:xfrm>
            <a:off x="2483893" y="3867740"/>
            <a:ext cx="6475684" cy="23145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lnSpc>
                <a:spcPct val="15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None/>
              <a:defRPr/>
            </a:pPr>
            <a:r>
              <a:rPr lang="de-DE" altLang="de-DE" sz="1400" dirty="0"/>
              <a:t>Die Hochschule bekommt nach einer erfolgreichen Systemakkreditierung das Recht, auf die </a:t>
            </a:r>
            <a:r>
              <a:rPr lang="de-DE" altLang="de-DE" sz="1400" b="1" dirty="0"/>
              <a:t>Programmakkreditierung zu verzichten </a:t>
            </a:r>
            <a:br>
              <a:rPr lang="de-DE" altLang="de-DE" sz="1400" dirty="0"/>
            </a:br>
            <a:r>
              <a:rPr lang="de-DE" altLang="de-DE" sz="1400" dirty="0"/>
              <a:t>und ihre </a:t>
            </a:r>
            <a:r>
              <a:rPr lang="de-DE" altLang="de-DE" sz="1400" b="1" dirty="0"/>
              <a:t>Studiengänge selbst zu akkreditieren</a:t>
            </a:r>
            <a:r>
              <a:rPr lang="de-DE" altLang="de-DE" sz="1400" dirty="0"/>
              <a:t>, </a:t>
            </a:r>
            <a:br>
              <a:rPr lang="de-DE" altLang="de-DE" sz="1400" dirty="0"/>
            </a:br>
            <a:r>
              <a:rPr lang="de-DE" altLang="de-DE" sz="1400" dirty="0"/>
              <a:t>nachdem sie im Verfahren der Systemakkreditierung gezeigt hat, </a:t>
            </a:r>
            <a:br>
              <a:rPr lang="de-DE" altLang="de-DE" sz="1400" dirty="0"/>
            </a:br>
            <a:r>
              <a:rPr lang="de-DE" altLang="de-DE" sz="1400" dirty="0"/>
              <a:t>dass sie mit ihrem Qualitätsmanagementsystem in der Lage ist, zu überprüfen, dass ihre Studiengänge den </a:t>
            </a:r>
            <a:r>
              <a:rPr lang="de-DE" altLang="de-DE" sz="1400" b="1" dirty="0"/>
              <a:t>Kriterien der Programmakkreditierung</a:t>
            </a:r>
            <a:r>
              <a:rPr lang="de-DE" altLang="de-DE" sz="1400" dirty="0"/>
              <a:t> entsprechen. </a:t>
            </a: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844F5647-1C7F-4372-9F96-460176DB4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689" y="3929778"/>
            <a:ext cx="863600" cy="431800"/>
          </a:xfrm>
          <a:prstGeom prst="rightArrow">
            <a:avLst>
              <a:gd name="adj1" fmla="val 50000"/>
              <a:gd name="adj2" fmla="val 94120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/>
          </a:p>
        </p:txBody>
      </p:sp>
    </p:spTree>
    <p:extLst>
      <p:ext uri="{BB962C8B-B14F-4D97-AF65-F5344CB8AC3E}">
        <p14:creationId xmlns:p14="http://schemas.microsoft.com/office/powerpoint/2010/main" val="398607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01702F6-454F-4174-A31A-297A013A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F465DE0-8937-4471-A6FE-894A619F666D}"/>
              </a:ext>
            </a:extLst>
          </p:cNvPr>
          <p:cNvSpPr txBox="1">
            <a:spLocks/>
          </p:cNvSpPr>
          <p:nvPr/>
        </p:nvSpPr>
        <p:spPr>
          <a:xfrm>
            <a:off x="1640561" y="368775"/>
            <a:ext cx="7020000" cy="12600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Gegenstand der Systemakkreditierung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5DC80A-BBB3-4BFF-8462-5D31D9DB4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872" y="4027199"/>
            <a:ext cx="6907378" cy="1727940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Kernprozesse der Hochschule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96FDE-BC59-4173-9144-75B9B2438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085" y="5004653"/>
            <a:ext cx="1640521" cy="601383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0" dirty="0">
                <a:latin typeface="Arial" panose="020B0604020202020204" pitchFamily="34" charset="0"/>
                <a:cs typeface="Arial" panose="020B0604020202020204" pitchFamily="34" charset="0"/>
              </a:rPr>
              <a:t>Forschung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F72A1-5CEF-4B2C-8E77-F4979E817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1819" y="4928445"/>
            <a:ext cx="2940272" cy="977454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latin typeface="Arial" panose="020B0604020202020204" pitchFamily="34" charset="0"/>
                <a:cs typeface="Arial" panose="020B0604020202020204" pitchFamily="34" charset="0"/>
              </a:rPr>
              <a:t>Studium und Lehre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6B3297-AD5F-4AB8-A90E-611EE9048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0811" y="5004653"/>
            <a:ext cx="1845586" cy="601383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0">
                <a:latin typeface="Arial" panose="020B0604020202020204" pitchFamily="34" charset="0"/>
                <a:cs typeface="Arial" panose="020B0604020202020204" pitchFamily="34" charset="0"/>
              </a:rPr>
              <a:t>Verwaltung</a:t>
            </a:r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1954D296-799B-4454-AE68-261589D17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623" y="3502025"/>
            <a:ext cx="4102811" cy="2554634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35B1263-6FDD-49B4-B647-FFDD71613291}"/>
              </a:ext>
            </a:extLst>
          </p:cNvPr>
          <p:cNvSpPr txBox="1">
            <a:spLocks noChangeArrowheads="1"/>
          </p:cNvSpPr>
          <p:nvPr/>
        </p:nvSpPr>
        <p:spPr>
          <a:xfrm>
            <a:off x="1696872" y="1628775"/>
            <a:ext cx="6907378" cy="1878700"/>
          </a:xfrm>
          <a:prstGeom prst="rect">
            <a:avLst/>
          </a:prstGeom>
          <a:solidFill>
            <a:schemeClr val="bg1"/>
          </a:solidFill>
          <a:ln w="28575">
            <a:solidFill>
              <a:srgbClr val="FF99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de-DE" altLang="de-DE" sz="1700">
                <a:latin typeface="Arial" panose="020B0604020202020204" pitchFamily="34" charset="0"/>
                <a:cs typeface="Arial" panose="020B0604020202020204" pitchFamily="34" charset="0"/>
              </a:rPr>
              <a:t>Gegenstand der Systemakkreditierung ist das interne Qualitätsmanagementsystem einer Hochschule </a:t>
            </a:r>
            <a:br>
              <a:rPr lang="de-DE" altLang="de-DE" sz="17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700">
                <a:latin typeface="Arial" panose="020B0604020202020204" pitchFamily="34" charset="0"/>
                <a:cs typeface="Arial" panose="020B0604020202020204" pitchFamily="34" charset="0"/>
              </a:rPr>
              <a:t>(bzw. in Ausnahmenfällen organisatorischer Teileinheiten)</a:t>
            </a:r>
            <a:r>
              <a:rPr lang="de-DE" altLang="de-DE" sz="17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de-DE" sz="17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700" b="1">
                <a:latin typeface="Arial" panose="020B0604020202020204" pitchFamily="34" charset="0"/>
                <a:cs typeface="Arial" panose="020B0604020202020204" pitchFamily="34" charset="0"/>
              </a:rPr>
              <a:t>für die für Studium und Lehre relevanten Leistungsbereiche.</a:t>
            </a:r>
          </a:p>
        </p:txBody>
      </p:sp>
    </p:spTree>
    <p:extLst>
      <p:ext uri="{BB962C8B-B14F-4D97-AF65-F5344CB8AC3E}">
        <p14:creationId xmlns:p14="http://schemas.microsoft.com/office/powerpoint/2010/main" val="356539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>
            <a:extLst>
              <a:ext uri="{FF2B5EF4-FFF2-40B4-BE49-F238E27FC236}">
                <a16:creationId xmlns:a16="http://schemas.microsoft.com/office/drawing/2014/main" id="{EC2454FE-2B59-47F8-944D-7C5DB451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864" y="4678440"/>
            <a:ext cx="5531349" cy="39940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10000"/>
              </a:lnSpc>
              <a:buClr>
                <a:schemeClr val="tx1"/>
              </a:buClr>
            </a:pPr>
            <a:r>
              <a:rPr lang="de-DE" altLang="de-DE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Fokus = Qualität der </a:t>
            </a:r>
            <a:r>
              <a:rPr lang="de-DE" altLang="de-DE" b="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Studiengänge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683D0D-4D55-44B1-A05D-32F94348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200" y="371410"/>
            <a:ext cx="7020000" cy="583873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Auf den Punkt gebracht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D53E58-6EB3-4890-B453-2D0F06A1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8367" y="1151027"/>
            <a:ext cx="6853666" cy="2769767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de-DE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Zwei zentrale Fragestellungen: </a:t>
            </a:r>
          </a:p>
          <a:p>
            <a:pPr marL="357188" indent="-357188">
              <a:lnSpc>
                <a:spcPct val="170000"/>
              </a:lnSpc>
              <a:buFont typeface="Wingdings" panose="05000000000000000000" pitchFamily="2" charset="2"/>
              <a:buChar char="n"/>
            </a:pPr>
            <a:r>
              <a:rPr lang="de-DE" sz="2300" dirty="0"/>
              <a:t>Besitzt die Hochschule ein in sich geschlossenes </a:t>
            </a:r>
            <a:r>
              <a:rPr lang="de-DE" sz="2300" b="1" dirty="0"/>
              <a:t>ESG-konformes System</a:t>
            </a:r>
            <a:r>
              <a:rPr lang="de-DE" sz="2300" dirty="0"/>
              <a:t> der Qualitätssicherung von Studium und Lehre? </a:t>
            </a:r>
          </a:p>
          <a:p>
            <a:pPr marL="357188" indent="-357188">
              <a:lnSpc>
                <a:spcPct val="170000"/>
              </a:lnSpc>
              <a:buFont typeface="Wingdings" panose="05000000000000000000" pitchFamily="2" charset="2"/>
              <a:buChar char="n"/>
            </a:pPr>
            <a:r>
              <a:rPr lang="de-DE" sz="2300" dirty="0"/>
              <a:t>Wird innerhalb des Systems unter Beteiligung aller externen Stakeholder überprüft, dass die Studiengänge den </a:t>
            </a:r>
            <a:r>
              <a:rPr lang="de-DE" sz="2300" b="1" dirty="0"/>
              <a:t>formalen und fachlich-inhaltlichen Kriterien </a:t>
            </a:r>
            <a:r>
              <a:rPr lang="de-DE" sz="2300" dirty="0"/>
              <a:t>der MRVO für Studiengänge </a:t>
            </a:r>
            <a:br>
              <a:rPr lang="de-DE" sz="2300" dirty="0"/>
            </a:br>
            <a:r>
              <a:rPr lang="de-DE" sz="2300" dirty="0"/>
              <a:t>(Teil 2 &amp; 3) entsprechen?</a:t>
            </a:r>
            <a:r>
              <a:rPr lang="de-DE" sz="2300" b="1" dirty="0">
                <a:solidFill>
                  <a:schemeClr val="accent1"/>
                </a:solidFill>
              </a:rPr>
              <a:t>	</a:t>
            </a:r>
            <a:endParaRPr lang="de-DE" sz="2300" b="1" u="sng" dirty="0">
              <a:solidFill>
                <a:schemeClr val="accent1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B76E5E-0DE5-48E3-BFCF-E67DEEA7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12</a:t>
            </a:fld>
            <a:endParaRPr lang="en-GB" dirty="0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4395E1D3-3C0C-42DE-9CD5-B07987881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27" y="4678440"/>
            <a:ext cx="809625" cy="431800"/>
          </a:xfrm>
          <a:prstGeom prst="rightArrow">
            <a:avLst>
              <a:gd name="adj1" fmla="val 50000"/>
              <a:gd name="adj2" fmla="val 94123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/>
          </a:p>
        </p:txBody>
      </p:sp>
    </p:spTree>
    <p:extLst>
      <p:ext uri="{BB962C8B-B14F-4D97-AF65-F5344CB8AC3E}">
        <p14:creationId xmlns:p14="http://schemas.microsoft.com/office/powerpoint/2010/main" val="203740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4C36D-0A25-486D-BE08-931989F7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021" y="226138"/>
            <a:ext cx="7322310" cy="126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Überblick: Ablauf des Verfahrens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221AED6-33C9-49E2-BBFB-16491FF2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13</a:t>
            </a:fld>
            <a:endParaRPr lang="en-GB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AB069DA-7C6E-4823-B448-53FEE7E00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948" y="884715"/>
            <a:ext cx="7308790" cy="696666"/>
          </a:xfrm>
          <a:prstGeom prst="rect">
            <a:avLst/>
          </a:prstGeom>
          <a:noFill/>
          <a:ln w="6350">
            <a:solidFill>
              <a:srgbClr val="FF9933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457200" indent="-4572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chemeClr val="bg2"/>
              </a:buClr>
              <a:defRPr/>
            </a:pPr>
            <a:r>
              <a:rPr lang="de-DE" altLang="de-DE" sz="1400" b="1" dirty="0"/>
              <a:t>FORMALE VORAUSSETZUNG:</a:t>
            </a:r>
          </a:p>
          <a:p>
            <a:pPr marL="268288" indent="-268288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1400" b="0" spc="-30" dirty="0"/>
              <a:t>Nachweis, dass alle </a:t>
            </a:r>
            <a:r>
              <a:rPr lang="de-DE" altLang="de-DE" sz="1400" spc="-30" dirty="0"/>
              <a:t>BA-/MA-Studiengänge das QM-System </a:t>
            </a:r>
            <a:r>
              <a:rPr lang="de-DE" altLang="de-DE" sz="1400" b="0" spc="-30"/>
              <a:t>durchlaufen haben. </a:t>
            </a:r>
            <a:endParaRPr lang="de-DE" altLang="de-DE" sz="1400" b="0" spc="-30" dirty="0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F08F8030-64A6-40D6-95F2-68A2C741E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756" y="1669122"/>
            <a:ext cx="431800" cy="215900"/>
          </a:xfrm>
          <a:prstGeom prst="rightArrow">
            <a:avLst>
              <a:gd name="adj1" fmla="val 50000"/>
              <a:gd name="adj2" fmla="val 94065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8" name="Textfeld 1">
            <a:extLst>
              <a:ext uri="{FF2B5EF4-FFF2-40B4-BE49-F238E27FC236}">
                <a16:creationId xmlns:a16="http://schemas.microsoft.com/office/drawing/2014/main" id="{72FA1120-1A7E-4A72-9F02-349B06767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945" y="3053792"/>
            <a:ext cx="379687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F09510"/>
              </a:buClr>
              <a:buFont typeface="Wingdings" panose="05000000000000000000" pitchFamily="2" charset="2"/>
              <a:buChar char="§"/>
            </a:pP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Sind alle laut MRVO erforderlichen Elemente im QM-System vorhanden?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F09510"/>
              </a:buClr>
              <a:buFont typeface="Wingdings" panose="05000000000000000000" pitchFamily="2" charset="2"/>
              <a:buChar char="§"/>
            </a:pP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Wer macht was?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F09510"/>
              </a:buClr>
              <a:buFont typeface="Wingdings" panose="05000000000000000000" pitchFamily="2" charset="2"/>
              <a:buChar char="§"/>
            </a:pP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Sind die Kriterien für Studiengänge</a:t>
            </a:r>
            <a:b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(Teil 2 &amp; 3 MRVO) berücksichtigt?</a:t>
            </a:r>
          </a:p>
        </p:txBody>
      </p:sp>
      <p:sp>
        <p:nvSpPr>
          <p:cNvPr id="9" name="Textfeld 3">
            <a:extLst>
              <a:ext uri="{FF2B5EF4-FFF2-40B4-BE49-F238E27FC236}">
                <a16:creationId xmlns:a16="http://schemas.microsoft.com/office/drawing/2014/main" id="{94F55B03-ABFA-4365-8BEC-7EA0AD0E3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88" y="5975342"/>
            <a:ext cx="7349350" cy="307975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F09510"/>
              </a:buClr>
            </a:pPr>
            <a:r>
              <a:rPr lang="de-DE" altLang="de-DE" sz="1400"/>
              <a:t>VERFAHRENSABSCHLUSS:</a:t>
            </a:r>
            <a:endParaRPr lang="de-DE" altLang="de-DE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482DB0AE-8ACB-459D-B23C-B755C80C3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794" y="1923097"/>
            <a:ext cx="463226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de-DE" altLang="de-DE" sz="1400" dirty="0"/>
              <a:t>FACHLICH-INHALTLICHE BEGUTACHTUNG:</a:t>
            </a:r>
            <a:endParaRPr lang="de-DE" altLang="de-DE" sz="1400" b="0" dirty="0"/>
          </a:p>
          <a:p>
            <a:pPr eaLnBrk="1" hangingPunct="1"/>
            <a:endParaRPr lang="de-DE" altLang="de-DE" dirty="0"/>
          </a:p>
        </p:txBody>
      </p:sp>
      <p:sp>
        <p:nvSpPr>
          <p:cNvPr id="11" name="Textfeld 9">
            <a:extLst>
              <a:ext uri="{FF2B5EF4-FFF2-40B4-BE49-F238E27FC236}">
                <a16:creationId xmlns:a16="http://schemas.microsoft.com/office/drawing/2014/main" id="{AB42B0D8-9D39-4F61-863D-012F9CB4A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971" y="3042419"/>
            <a:ext cx="3542483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F09510"/>
              </a:buClr>
              <a:buFont typeface="Wingdings" panose="05000000000000000000" pitchFamily="2" charset="2"/>
              <a:buChar char="§"/>
            </a:pP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Werden diese Elemente über alle Studiengänge hinweg angewendet?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F09510"/>
              </a:buClr>
              <a:buFont typeface="Wingdings" panose="05000000000000000000" pitchFamily="2" charset="2"/>
              <a:buChar char="§"/>
            </a:pP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Ist die Anwendung dokumentiert?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F09510"/>
              </a:buClr>
              <a:buFont typeface="Wingdings" panose="05000000000000000000" pitchFamily="2" charset="2"/>
              <a:buChar char="§"/>
            </a:pP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Treten die angestrebten Wirkungen auf Studiengangs-</a:t>
            </a:r>
            <a:b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de-DE" altLang="de-DE" sz="1400" b="0" i="1" dirty="0">
                <a:solidFill>
                  <a:schemeClr val="bg2">
                    <a:lumMod val="25000"/>
                  </a:schemeClr>
                </a:solidFill>
              </a:rPr>
              <a:t>ebene ein?</a:t>
            </a:r>
          </a:p>
        </p:txBody>
      </p:sp>
      <p:sp>
        <p:nvSpPr>
          <p:cNvPr id="15" name="Textfeld 7">
            <a:extLst>
              <a:ext uri="{FF2B5EF4-FFF2-40B4-BE49-F238E27FC236}">
                <a16:creationId xmlns:a16="http://schemas.microsoft.com/office/drawing/2014/main" id="{83EB4514-C0AB-4131-8489-709466D14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029" y="5090127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de-DE" altLang="de-DE" sz="1400"/>
              <a:t>Gutachten</a:t>
            </a:r>
            <a:endParaRPr lang="de-DE" altLang="de-DE"/>
          </a:p>
        </p:txBody>
      </p:sp>
      <p:sp>
        <p:nvSpPr>
          <p:cNvPr id="16" name="AutoShape 4">
            <a:extLst>
              <a:ext uri="{FF2B5EF4-FFF2-40B4-BE49-F238E27FC236}">
                <a16:creationId xmlns:a16="http://schemas.microsoft.com/office/drawing/2014/main" id="{67475EA7-65A7-4E50-8EDB-01C08D0B8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504" y="5123464"/>
            <a:ext cx="431800" cy="215900"/>
          </a:xfrm>
          <a:prstGeom prst="rightArrow">
            <a:avLst>
              <a:gd name="adj1" fmla="val 50000"/>
              <a:gd name="adj2" fmla="val 94491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17" name="Rechteck 8">
            <a:extLst>
              <a:ext uri="{FF2B5EF4-FFF2-40B4-BE49-F238E27FC236}">
                <a16:creationId xmlns:a16="http://schemas.microsoft.com/office/drawing/2014/main" id="{DDBEDCF7-87E1-454E-989A-515010214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945" y="1934262"/>
            <a:ext cx="7322310" cy="3109912"/>
          </a:xfrm>
          <a:prstGeom prst="rect">
            <a:avLst/>
          </a:prstGeom>
          <a:noFill/>
          <a:ln w="9525" algn="ctr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" name="Textfeld 22">
            <a:extLst>
              <a:ext uri="{FF2B5EF4-FFF2-40B4-BE49-F238E27FC236}">
                <a16:creationId xmlns:a16="http://schemas.microsoft.com/office/drawing/2014/main" id="{54508419-A3D7-4D8A-A66D-884DBD64C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5" y="5518142"/>
            <a:ext cx="7349350" cy="307975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F09510"/>
              </a:buClr>
            </a:pPr>
            <a:r>
              <a:rPr lang="de-DE" altLang="de-DE" sz="1400" i="1" dirty="0"/>
              <a:t>ggf. Mängelbeseitigungsschleife</a:t>
            </a:r>
            <a:endParaRPr lang="de-DE" altLang="de-DE" i="1" dirty="0"/>
          </a:p>
        </p:txBody>
      </p:sp>
      <p:sp>
        <p:nvSpPr>
          <p:cNvPr id="21" name="Textfeld 16">
            <a:extLst>
              <a:ext uri="{FF2B5EF4-FFF2-40B4-BE49-F238E27FC236}">
                <a16:creationId xmlns:a16="http://schemas.microsoft.com/office/drawing/2014/main" id="{8E929AF3-AF0B-4CD3-BAE1-793ABC6B6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6" y="1618935"/>
            <a:ext cx="13454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de-DE" altLang="de-DE" sz="1400" dirty="0"/>
              <a:t>Prüfbericht</a:t>
            </a:r>
            <a:endParaRPr lang="de-DE" altLang="de-DE" dirty="0"/>
          </a:p>
        </p:txBody>
      </p:sp>
      <p:sp>
        <p:nvSpPr>
          <p:cNvPr id="22" name="Textfeld 24">
            <a:extLst>
              <a:ext uri="{FF2B5EF4-FFF2-40B4-BE49-F238E27FC236}">
                <a16:creationId xmlns:a16="http://schemas.microsoft.com/office/drawing/2014/main" id="{3BA23898-98DC-47A6-89F0-4F40D7A0D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7550" y="6366450"/>
            <a:ext cx="2492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r>
              <a:rPr lang="de-DE" altLang="de-DE" sz="1400"/>
              <a:t>Akkreditierungsbericht</a:t>
            </a:r>
            <a:endParaRPr lang="de-DE" altLang="de-DE"/>
          </a:p>
        </p:txBody>
      </p:sp>
      <p:sp>
        <p:nvSpPr>
          <p:cNvPr id="23" name="AutoShape 4">
            <a:extLst>
              <a:ext uri="{FF2B5EF4-FFF2-40B4-BE49-F238E27FC236}">
                <a16:creationId xmlns:a16="http://schemas.microsoft.com/office/drawing/2014/main" id="{3A901F92-A365-4269-8D8A-ACCE7B457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5750" y="6420425"/>
            <a:ext cx="431800" cy="215900"/>
          </a:xfrm>
          <a:prstGeom prst="rightArrow">
            <a:avLst>
              <a:gd name="adj1" fmla="val 50000"/>
              <a:gd name="adj2" fmla="val 94491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161AFFF-5D16-4B89-AB15-43839091647E}"/>
              </a:ext>
            </a:extLst>
          </p:cNvPr>
          <p:cNvSpPr txBox="1"/>
          <p:nvPr/>
        </p:nvSpPr>
        <p:spPr>
          <a:xfrm>
            <a:off x="1737815" y="2333187"/>
            <a:ext cx="3374605" cy="576000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1. Begehung: „Informationsbegehung“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96AB7A93-257E-4BD4-8905-B47CD5C48C13}"/>
              </a:ext>
            </a:extLst>
          </p:cNvPr>
          <p:cNvSpPr txBox="1"/>
          <p:nvPr/>
        </p:nvSpPr>
        <p:spPr>
          <a:xfrm>
            <a:off x="5558257" y="2313845"/>
            <a:ext cx="3374605" cy="586148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2. Begehung: </a:t>
            </a:r>
            <a:br>
              <a:rPr lang="de-DE" sz="1400" b="1" dirty="0">
                <a:solidFill>
                  <a:schemeClr val="bg1"/>
                </a:solidFill>
              </a:rPr>
            </a:br>
            <a:r>
              <a:rPr lang="de-DE" sz="1400" b="1" dirty="0">
                <a:solidFill>
                  <a:schemeClr val="bg1"/>
                </a:solidFill>
              </a:rPr>
              <a:t>Stichprobe</a:t>
            </a:r>
          </a:p>
        </p:txBody>
      </p:sp>
    </p:spTree>
    <p:extLst>
      <p:ext uri="{BB962C8B-B14F-4D97-AF65-F5344CB8AC3E}">
        <p14:creationId xmlns:p14="http://schemas.microsoft.com/office/powerpoint/2010/main" val="197561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3">
            <a:extLst>
              <a:ext uri="{FF2B5EF4-FFF2-40B4-BE49-F238E27FC236}">
                <a16:creationId xmlns:a16="http://schemas.microsoft.com/office/drawing/2014/main" id="{ACB67FD1-0C56-4565-A6EB-571D88E89E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1175D96-C29B-42B7-9FE5-5269910EEB98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14</a:t>
            </a:fld>
            <a:endParaRPr lang="de-DE" altLang="de-DE" sz="1400">
              <a:latin typeface="Agfa Rotis Semisans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188DF71-7AEF-41CA-8BBF-C8F6C11B4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4959" y="452437"/>
            <a:ext cx="7993062" cy="435837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b="1" dirty="0">
                <a:solidFill>
                  <a:schemeClr val="bg1">
                    <a:lumMod val="50000"/>
                  </a:schemeClr>
                </a:solidFill>
              </a:rPr>
              <a:t>Kriterien für die Systemakkreditierung (1)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C330E87-6505-41E5-81AD-99D5D7E80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2277" y="1220788"/>
            <a:ext cx="7153411" cy="5184775"/>
          </a:xfrm>
        </p:spPr>
        <p:txBody>
          <a:bodyPr/>
          <a:lstStyle/>
          <a:p>
            <a:pPr marL="179387" lvl="1" indent="0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de-DE" altLang="de-DE" sz="1600" b="1" dirty="0"/>
              <a:t>§ 17 MRVO Konzept des QM-Systems (Ziele, Prozesse, Instrumente)</a:t>
            </a:r>
          </a:p>
          <a:p>
            <a:pPr marL="179387" lvl="1" indent="0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de-DE" altLang="de-DE" sz="1400" b="1" i="1" u="sng" dirty="0"/>
              <a:t>Stichworte: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Leitbild für die Lehre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Systematische Umsetzung der Kriterien für Studiengänge </a:t>
            </a:r>
            <a:br>
              <a:rPr lang="de-DE" altLang="de-DE" sz="1400" dirty="0"/>
            </a:br>
            <a:r>
              <a:rPr lang="de-DE" altLang="de-DE" sz="1400" dirty="0"/>
              <a:t>(</a:t>
            </a:r>
            <a:r>
              <a:rPr lang="de-DE" altLang="de-DE" sz="1400" u="sng" dirty="0"/>
              <a:t>Teil 2 &amp; 3 MRVO</a:t>
            </a:r>
            <a:r>
              <a:rPr lang="de-DE" altLang="de-DE" sz="1400" dirty="0"/>
              <a:t>)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Klare Definition von Zuständigkeiten und Prozessen (für Studium und Lehre)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Hochschuleigene Verfahren zur Akkreditierung von Studiengängen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Unabhängigkeit von Qualitätsbewertungen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Internes Beschwerdesystem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Geschlossene Regelkreise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Angemessene und nachhaltige Ressourcenausstattung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Beteiligung interner und externer Stakeholder an Entwicklung des QMs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Kontinuierliche Weiterentwicklung des QMs</a:t>
            </a:r>
          </a:p>
          <a:p>
            <a:pPr eaLnBrk="1" hangingPunct="1">
              <a:lnSpc>
                <a:spcPct val="120000"/>
              </a:lnSpc>
              <a:defRPr/>
            </a:pPr>
            <a:endParaRPr lang="de-DE" altLang="de-DE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3">
            <a:extLst>
              <a:ext uri="{FF2B5EF4-FFF2-40B4-BE49-F238E27FC236}">
                <a16:creationId xmlns:a16="http://schemas.microsoft.com/office/drawing/2014/main" id="{1945FE10-25F5-4C08-AAA4-18B30055D0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1175D96-C29B-42B7-9FE5-5269910EEB98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15</a:t>
            </a:fld>
            <a:endParaRPr lang="de-DE" altLang="de-DE" sz="1400">
              <a:latin typeface="Agfa Rotis Semisans"/>
            </a:endParaRP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B5107CE-C629-47A0-AE51-DEC792852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7442" y="1220788"/>
            <a:ext cx="7038249" cy="5184775"/>
          </a:xfrm>
        </p:spPr>
        <p:txBody>
          <a:bodyPr/>
          <a:lstStyle/>
          <a:p>
            <a:pPr marL="179387" lvl="1" indent="0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de-DE" altLang="de-DE" sz="1600" b="1" dirty="0"/>
              <a:t>§ 18 MRVO Maßnahmen zur Umsetzung des QM-Konzepts </a:t>
            </a:r>
          </a:p>
          <a:p>
            <a:pPr marL="179387" lvl="1" indent="0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de-DE" altLang="de-DE" sz="1400" b="1" i="1" u="sng" dirty="0"/>
              <a:t>Stichworte: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regelmäßige Bewertungen der Studiengänge / Leistungsbereiche</a:t>
            </a:r>
            <a:br>
              <a:rPr lang="de-DE" altLang="de-DE" sz="1400" dirty="0"/>
            </a:br>
            <a:r>
              <a:rPr lang="de-DE" altLang="de-DE" sz="1400" dirty="0"/>
              <a:t>durch interne und externe Studierende, hochschulexterne wissenschaftliche Expert/</a:t>
            </a:r>
            <a:r>
              <a:rPr lang="de-DE" altLang="de-DE" sz="1400" dirty="0" err="1"/>
              <a:t>inn</a:t>
            </a:r>
            <a:r>
              <a:rPr lang="de-DE" altLang="de-DE" sz="1400" dirty="0"/>
              <a:t>/en, Vertreter/innen der Berufspraxis und Absolvent/</a:t>
            </a:r>
            <a:r>
              <a:rPr lang="de-DE" altLang="de-DE" sz="1400" dirty="0" err="1"/>
              <a:t>inn</a:t>
            </a:r>
            <a:r>
              <a:rPr lang="de-DE" altLang="de-DE" sz="1400" dirty="0"/>
              <a:t>/en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Berücksichtigung der Mitwirkungs- und Zustimmungserfordernisse für reglementierte Studiengänge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Regelmäßige Datenerhebungen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Dokumentation von Bewertungen (inkl. externer Voten)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Information nach außen über Maßnahmen und interne Akkreditierungsentscheidungen</a:t>
            </a:r>
          </a:p>
          <a:p>
            <a:pPr marL="444500" lvl="1" indent="-261938" eaLnBrk="1" hangingPunct="1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de-DE" altLang="de-DE" sz="1400" dirty="0"/>
              <a:t>Veröffentlichung von internen Akkreditierungsentscheidungen </a:t>
            </a:r>
            <a:br>
              <a:rPr lang="de-DE" altLang="de-DE" sz="1400" dirty="0"/>
            </a:br>
            <a:r>
              <a:rPr lang="de-DE" altLang="de-DE" sz="1400" dirty="0"/>
              <a:t>gemäß § 29 MRVO ( = Entscheidung &amp; Bericht) in AR-Datenbank</a:t>
            </a:r>
            <a:endParaRPr lang="de-DE" altLang="de-DE" sz="16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5E62A08-8965-452E-B9E9-8707211E5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4959" y="452437"/>
            <a:ext cx="7993062" cy="435837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b="1" dirty="0">
                <a:solidFill>
                  <a:schemeClr val="bg1">
                    <a:lumMod val="50000"/>
                  </a:schemeClr>
                </a:solidFill>
              </a:rPr>
              <a:t>Kriterien für die Systemakkreditierung (2)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9C8E332-77EC-403E-875E-051CD5C2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606" y="1873514"/>
            <a:ext cx="7020000" cy="285273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Begutachtung </a:t>
            </a:r>
            <a:b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durch AQAS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D2ADA0-F28A-404F-8926-80B0B679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927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3">
            <a:extLst>
              <a:ext uri="{FF2B5EF4-FFF2-40B4-BE49-F238E27FC236}">
                <a16:creationId xmlns:a16="http://schemas.microsoft.com/office/drawing/2014/main" id="{8BE06393-E456-4A1B-B6FF-62DC804AE9D9}"/>
              </a:ext>
            </a:extLst>
          </p:cNvPr>
          <p:cNvSpPr txBox="1">
            <a:spLocks noGrp="1"/>
          </p:cNvSpPr>
          <p:nvPr/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EE8C8E4-D9A2-433E-A76E-AC11C3642B7F}" type="slidenum">
              <a:rPr lang="de-DE" altLang="de-DE" sz="1400">
                <a:latin typeface="Agfa Rotis Semisans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 sz="1400">
              <a:latin typeface="Agfa Rotis Semisans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2BD443D-C51B-4A0B-AD68-5F0464BA91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08262" y="222840"/>
            <a:ext cx="9144000" cy="1196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altLang="de-DE" sz="2800" b="1" dirty="0">
                <a:solidFill>
                  <a:schemeClr val="bg1">
                    <a:lumMod val="50000"/>
                  </a:schemeClr>
                </a:solidFill>
              </a:rPr>
              <a:t>Voraussetzungen </a:t>
            </a:r>
            <a:br>
              <a:rPr lang="de-DE" altLang="de-DE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altLang="de-DE" sz="2800" b="1" dirty="0">
                <a:solidFill>
                  <a:schemeClr val="bg1">
                    <a:lumMod val="50000"/>
                  </a:schemeClr>
                </a:solidFill>
              </a:rPr>
              <a:t>für die Begutachtung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C2C2ED8-5E33-41C1-9B86-EAF2C1C063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14488" y="1566046"/>
            <a:ext cx="7303089" cy="4007440"/>
          </a:xfrm>
        </p:spPr>
        <p:txBody>
          <a:bodyPr>
            <a:normAutofit/>
          </a:bodyPr>
          <a:lstStyle/>
          <a:p>
            <a:pPr lvl="1" indent="-331788" eaLnBrk="1" hangingPunct="1">
              <a:lnSpc>
                <a:spcPct val="150000"/>
              </a:lnSpc>
              <a:defRPr/>
            </a:pPr>
            <a:r>
              <a:rPr lang="de-DE" altLang="de-DE" sz="1600" dirty="0"/>
              <a:t>§ 24 der MRVO sieht vor, dass die Agentur einen </a:t>
            </a:r>
            <a:r>
              <a:rPr lang="de-DE" altLang="de-DE" sz="1600" b="1" dirty="0"/>
              <a:t>Prüfbericht </a:t>
            </a:r>
            <a:r>
              <a:rPr lang="de-DE" altLang="de-DE" sz="1600" dirty="0"/>
              <a:t>erstellt, der an das Gutachtergremium geht. </a:t>
            </a:r>
          </a:p>
          <a:p>
            <a:pPr lvl="1" indent="-331788">
              <a:lnSpc>
                <a:spcPct val="150000"/>
              </a:lnSpc>
              <a:defRPr/>
            </a:pPr>
            <a:r>
              <a:rPr lang="de-DE" altLang="de-DE" sz="1600" dirty="0"/>
              <a:t>Laut § 23 der MRVO bezieht sich der Prüfbericht auf den Nachweis, dass </a:t>
            </a:r>
            <a:r>
              <a:rPr lang="de-DE" altLang="de-DE" sz="1600" u="sng" dirty="0"/>
              <a:t>grundsätzlich alle BA-/MA-Studiengänge das QM-System mindestens einmal durchlaufen haben</a:t>
            </a:r>
            <a:r>
              <a:rPr lang="de-DE" altLang="de-DE" sz="1600" dirty="0"/>
              <a:t>. </a:t>
            </a:r>
            <a:br>
              <a:rPr lang="de-DE" altLang="de-DE" sz="1600" dirty="0"/>
            </a:br>
            <a:r>
              <a:rPr lang="de-DE" altLang="de-DE" sz="1600" i="1" dirty="0"/>
              <a:t>(System-</a:t>
            </a:r>
            <a:r>
              <a:rPr lang="de-DE" altLang="de-DE" sz="1600" i="1" dirty="0" err="1"/>
              <a:t>Reakkreditierung</a:t>
            </a:r>
            <a:r>
              <a:rPr lang="de-DE" altLang="de-DE" sz="1600" i="1" dirty="0"/>
              <a:t>) </a:t>
            </a:r>
          </a:p>
          <a:p>
            <a:pPr lvl="1" indent="-331788" eaLnBrk="1" hangingPunct="1">
              <a:lnSpc>
                <a:spcPct val="150000"/>
              </a:lnSpc>
              <a:defRPr/>
            </a:pPr>
            <a:endParaRPr lang="de-DE" altLang="de-DE" sz="1800" dirty="0">
              <a:highlight>
                <a:srgbClr val="FFFF00"/>
              </a:highlight>
            </a:endParaRPr>
          </a:p>
          <a:p>
            <a:pPr marL="722312" lvl="2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de-DE" altLang="de-DE" sz="1800" dirty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de-DE" altLang="de-DE" sz="1800" dirty="0"/>
          </a:p>
        </p:txBody>
      </p:sp>
      <p:sp>
        <p:nvSpPr>
          <p:cNvPr id="29701" name="Foliennummernplatzhalter 1">
            <a:extLst>
              <a:ext uri="{FF2B5EF4-FFF2-40B4-BE49-F238E27FC236}">
                <a16:creationId xmlns:a16="http://schemas.microsoft.com/office/drawing/2014/main" id="{C6BFE56D-B76B-4125-8CC5-4941A03924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78B135B-8FDB-4C78-A13B-8DABA66A8A53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17</a:t>
            </a:fld>
            <a:endParaRPr lang="de-DE" altLang="de-DE" sz="1400">
              <a:latin typeface="Agfa Rotis Semi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FA777-1D89-41F3-BA6D-B9707792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Gutachterauswahl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34642D-8914-4FEE-A366-42FC99623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0000" y="1160824"/>
            <a:ext cx="7020000" cy="5162651"/>
          </a:xfrm>
        </p:spPr>
        <p:txBody>
          <a:bodyPr>
            <a:normAutofit/>
          </a:bodyPr>
          <a:lstStyle/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sz="1600" dirty="0"/>
              <a:t>Die </a:t>
            </a:r>
            <a:r>
              <a:rPr lang="de-DE" sz="1600" b="1" dirty="0"/>
              <a:t>Gutachtergruppe</a:t>
            </a:r>
            <a:r>
              <a:rPr lang="de-DE" sz="1600" dirty="0"/>
              <a:t> ist laut § 25 (2) MRVO wie folgt zusammengesetzt: </a:t>
            </a:r>
          </a:p>
          <a:p>
            <a:pPr marL="701675" lvl="2" indent="-358775">
              <a:lnSpc>
                <a:spcPct val="120000"/>
              </a:lnSpc>
            </a:pPr>
            <a:r>
              <a:rPr lang="de-DE" sz="1600" dirty="0"/>
              <a:t>3 Hochschullehrer/innen mit einschlägiger Erfahrung </a:t>
            </a:r>
            <a:br>
              <a:rPr lang="de-DE" sz="1600" dirty="0"/>
            </a:br>
            <a:r>
              <a:rPr lang="de-DE" sz="1600" dirty="0"/>
              <a:t>in der Qualitätssicherung im Bereich Lehre,</a:t>
            </a:r>
          </a:p>
          <a:p>
            <a:pPr marL="701675" lvl="2" indent="-358775">
              <a:lnSpc>
                <a:spcPct val="120000"/>
              </a:lnSpc>
            </a:pPr>
            <a:r>
              <a:rPr lang="de-DE" sz="1600" dirty="0"/>
              <a:t>1 studentisches Mitglied,</a:t>
            </a:r>
          </a:p>
          <a:p>
            <a:pPr marL="701675" lvl="2" indent="-358775">
              <a:lnSpc>
                <a:spcPct val="120000"/>
              </a:lnSpc>
            </a:pPr>
            <a:r>
              <a:rPr lang="de-DE" sz="1600" dirty="0"/>
              <a:t>1 Mitglied aus der Berufspraxis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sz="1600" dirty="0"/>
              <a:t>Die Mehrzahl der Gutachter/innen muss über </a:t>
            </a:r>
            <a:r>
              <a:rPr lang="de-DE" sz="1600" b="1" dirty="0"/>
              <a:t>Erfahrungen mit Systemakkreditierungen</a:t>
            </a:r>
            <a:r>
              <a:rPr lang="de-DE" sz="1600" dirty="0"/>
              <a:t> verfügen. 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sz="1600" dirty="0"/>
              <a:t>Benennung gemäß HRK-Leitfaden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sz="1600" dirty="0"/>
              <a:t>Die Vorbereitung erfolgt in einem </a:t>
            </a:r>
            <a:r>
              <a:rPr lang="de-DE" sz="1600" b="1" dirty="0"/>
              <a:t>separaten eintägigen Workshop</a:t>
            </a:r>
            <a:r>
              <a:rPr lang="de-DE" sz="1600" dirty="0"/>
              <a:t> vor der Versendung der Unterlagen an die Gutachtergruppe.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F0A32D-6504-4D3C-9C17-B181026E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3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FA777-1D89-41F3-BA6D-B9707792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Gutachtergruppe HS Bremen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34642D-8914-4FEE-A366-42FC99623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0000" y="1160824"/>
            <a:ext cx="7020000" cy="5162651"/>
          </a:xfrm>
        </p:spPr>
        <p:txBody>
          <a:bodyPr>
            <a:normAutofit/>
          </a:bodyPr>
          <a:lstStyle/>
          <a:p>
            <a:pPr marL="226695">
              <a:lnSpc>
                <a:spcPct val="120000"/>
              </a:lnSpc>
              <a:spcBef>
                <a:spcPts val="500"/>
              </a:spcBef>
            </a:pPr>
            <a:r>
              <a:rPr lang="de-DE" sz="1600" b="1" dirty="0">
                <a:effectLst/>
                <a:ea typeface="Calibri" panose="020F0502020204030204" pitchFamily="34" charset="0"/>
              </a:rPr>
              <a:t>Prof. Dr. Claudia Hirschmann, </a:t>
            </a:r>
            <a:r>
              <a:rPr lang="de-DE" sz="1600" dirty="0">
                <a:effectLst/>
                <a:ea typeface="Calibri" panose="020F0502020204030204" pitchFamily="34" charset="0"/>
              </a:rPr>
              <a:t>Ostbayerische Technische Hochschule Regensburg, Fakultät Maschinenbau, Professur für Qualitätsmanagement und Betriebsorganisation</a:t>
            </a:r>
          </a:p>
          <a:p>
            <a:pPr marL="226695">
              <a:lnSpc>
                <a:spcPct val="120000"/>
              </a:lnSpc>
              <a:spcBef>
                <a:spcPts val="500"/>
              </a:spcBef>
            </a:pPr>
            <a:r>
              <a:rPr lang="de-DE" sz="1600" b="1" dirty="0">
                <a:effectLst/>
                <a:ea typeface="Calibri" panose="020F0502020204030204" pitchFamily="34" charset="0"/>
              </a:rPr>
              <a:t>Prof. Dr. Thorsten Litfin</a:t>
            </a:r>
            <a:r>
              <a:rPr lang="de-DE" sz="1600" dirty="0">
                <a:effectLst/>
                <a:ea typeface="Calibri" panose="020F0502020204030204" pitchFamily="34" charset="0"/>
              </a:rPr>
              <a:t>, Hochschule Osnabrück, </a:t>
            </a:r>
            <a:br>
              <a:rPr lang="de-DE" sz="1600" dirty="0">
                <a:effectLst/>
                <a:ea typeface="Calibri" panose="020F0502020204030204" pitchFamily="34" charset="0"/>
              </a:rPr>
            </a:br>
            <a:r>
              <a:rPr lang="de-DE" sz="1600" dirty="0">
                <a:effectLst/>
                <a:ea typeface="Calibri" panose="020F0502020204030204" pitchFamily="34" charset="0"/>
              </a:rPr>
              <a:t>Fakultät Management, Kultur und Technik, Professur für Marketing; Service- und Innovationsmanagement</a:t>
            </a:r>
          </a:p>
          <a:p>
            <a:pPr marL="226695">
              <a:lnSpc>
                <a:spcPct val="120000"/>
              </a:lnSpc>
              <a:spcBef>
                <a:spcPts val="500"/>
              </a:spcBef>
            </a:pPr>
            <a:r>
              <a:rPr lang="de-DE" sz="1600" b="1" dirty="0">
                <a:effectLst/>
                <a:ea typeface="Calibri" panose="020F0502020204030204" pitchFamily="34" charset="0"/>
              </a:rPr>
              <a:t>Prof. Dr.-Ing. Josef Rosenkranz. </a:t>
            </a:r>
            <a:r>
              <a:rPr lang="de-DE" sz="1600" dirty="0">
                <a:effectLst/>
                <a:ea typeface="Calibri" panose="020F0502020204030204" pitchFamily="34" charset="0"/>
              </a:rPr>
              <a:t>Fachhochschule Aachen, </a:t>
            </a:r>
            <a:br>
              <a:rPr lang="de-DE" sz="1600" dirty="0">
                <a:effectLst/>
                <a:ea typeface="Calibri" panose="020F0502020204030204" pitchFamily="34" charset="0"/>
              </a:rPr>
            </a:br>
            <a:r>
              <a:rPr lang="de-DE" sz="1600" dirty="0">
                <a:effectLst/>
                <a:ea typeface="Calibri" panose="020F0502020204030204" pitchFamily="34" charset="0"/>
              </a:rPr>
              <a:t>Prorektor für Studium und Lehre</a:t>
            </a:r>
          </a:p>
          <a:p>
            <a:pPr marL="226695">
              <a:lnSpc>
                <a:spcPct val="120000"/>
              </a:lnSpc>
              <a:spcBef>
                <a:spcPts val="500"/>
              </a:spcBef>
            </a:pPr>
            <a:r>
              <a:rPr lang="de-DE" sz="1600" b="1" dirty="0">
                <a:effectLst/>
                <a:ea typeface="Calibri" panose="020F0502020204030204" pitchFamily="34" charset="0"/>
              </a:rPr>
              <a:t>Dr. Ulrich Hoffmeister, </a:t>
            </a:r>
            <a:r>
              <a:rPr lang="de-DE" sz="1600" dirty="0">
                <a:effectLst/>
                <a:ea typeface="Calibri" panose="020F0502020204030204" pitchFamily="34" charset="0"/>
              </a:rPr>
              <a:t>IHK Lübeck,</a:t>
            </a:r>
            <a:r>
              <a:rPr lang="de-DE" sz="1600" b="1" dirty="0">
                <a:effectLst/>
                <a:ea typeface="Calibri" panose="020F0502020204030204" pitchFamily="34" charset="0"/>
              </a:rPr>
              <a:t> </a:t>
            </a:r>
            <a:br>
              <a:rPr lang="de-DE" sz="1600" b="1" dirty="0">
                <a:effectLst/>
                <a:ea typeface="Calibri" panose="020F0502020204030204" pitchFamily="34" charset="0"/>
              </a:rPr>
            </a:br>
            <a:r>
              <a:rPr lang="de-DE" sz="1600" dirty="0">
                <a:effectLst/>
                <a:ea typeface="Calibri" panose="020F0502020204030204" pitchFamily="34" charset="0"/>
              </a:rPr>
              <a:t>ehem. Bereichsleitung Aus‑ und Weiterbildung</a:t>
            </a:r>
          </a:p>
          <a:p>
            <a:pPr marL="226695">
              <a:lnSpc>
                <a:spcPct val="120000"/>
              </a:lnSpc>
              <a:spcBef>
                <a:spcPts val="500"/>
              </a:spcBef>
            </a:pPr>
            <a:r>
              <a:rPr lang="de-DE" sz="1600" b="1" dirty="0">
                <a:effectLst/>
                <a:ea typeface="Calibri" panose="020F0502020204030204" pitchFamily="34" charset="0"/>
              </a:rPr>
              <a:t>Anna Puttkamer</a:t>
            </a:r>
            <a:r>
              <a:rPr lang="de-DE" sz="1600" dirty="0">
                <a:effectLst/>
                <a:ea typeface="Calibri" panose="020F0502020204030204" pitchFamily="34" charset="0"/>
              </a:rPr>
              <a:t>, Studentin im Masterstudiengang Environmental Sciences der Universität zu Köln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F0A32D-6504-4D3C-9C17-B181026E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70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8A68A-A7D2-4A45-9427-C49BAF3A5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D61417-79F9-45AF-A07E-CFF1E4A7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de-DE" sz="2000" dirty="0"/>
              <a:t>Kurzvorstellung AQAS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de-DE" sz="2000" dirty="0"/>
              <a:t>Systemakkreditierung nach MRVO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de-DE" sz="2000" dirty="0"/>
              <a:t>Begutachtung durch AQAS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de-DE" sz="2000" dirty="0"/>
              <a:t>Ihre Fragen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88941B-111A-4C25-883B-A3690A16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183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E2832EF-CF12-436A-8C6C-37B6A2375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4868" y="1304926"/>
            <a:ext cx="7020819" cy="1820862"/>
          </a:xfrm>
          <a:solidFill>
            <a:schemeClr val="bg1"/>
          </a:solidFill>
          <a:ln w="19050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de-DE" altLang="de-DE" sz="1400" b="1" dirty="0"/>
              <a:t>§ 24 (2) MRVO:</a:t>
            </a:r>
          </a:p>
          <a:p>
            <a:pPr marL="0" lvl="1" inden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de-DE" altLang="de-DE" sz="1400" dirty="0"/>
              <a:t>„Die Hochschule stellt der Agentur einen Selbstbericht zur Verfügung, der mindestens </a:t>
            </a:r>
            <a:r>
              <a:rPr lang="de-DE" altLang="de-DE" sz="1400" u="sng" dirty="0"/>
              <a:t>Angaben zu den Qualitätszielen </a:t>
            </a:r>
            <a:r>
              <a:rPr lang="de-DE" altLang="de-DE" sz="1400" dirty="0"/>
              <a:t>der Hochschule und zu den </a:t>
            </a:r>
            <a:r>
              <a:rPr lang="de-DE" altLang="de-DE" sz="1400" u="sng" dirty="0"/>
              <a:t>formalen und fachlich-inhaltlichen Kriterien</a:t>
            </a:r>
            <a:r>
              <a:rPr lang="de-DE" altLang="de-DE" sz="1400" dirty="0"/>
              <a:t> nach Teil 2 und Teil 3 enthält.“</a:t>
            </a:r>
          </a:p>
          <a:p>
            <a:pPr marL="0" lvl="1" inden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de-DE" altLang="de-DE" sz="1400" dirty="0"/>
              <a:t>„Der Selbstbericht der Hochschule, </a:t>
            </a:r>
            <a:r>
              <a:rPr lang="de-DE" altLang="de-DE" sz="1400" u="sng" dirty="0"/>
              <a:t>an dessen Erstellung die Studierendenvertretung zu beteiligen ist</a:t>
            </a:r>
            <a:r>
              <a:rPr lang="de-DE" altLang="de-DE" sz="1400" dirty="0"/>
              <a:t>, soll […] für die Systemakkreditierung </a:t>
            </a:r>
            <a:r>
              <a:rPr lang="de-DE" altLang="de-DE" sz="1400" u="sng" dirty="0"/>
              <a:t>50 Seiten </a:t>
            </a:r>
            <a:r>
              <a:rPr lang="de-DE" altLang="de-DE" sz="1400" dirty="0"/>
              <a:t>nicht überschreiten.“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11C6ACA-EF61-41C6-AAA8-59A362D41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210" y="263763"/>
            <a:ext cx="7445829" cy="1260000"/>
          </a:xfrm>
        </p:spPr>
        <p:txBody>
          <a:bodyPr/>
          <a:lstStyle/>
          <a:p>
            <a:pPr>
              <a:defRPr/>
            </a:pPr>
            <a:r>
              <a:rPr lang="de-DE" altLang="de-DE" sz="2800" b="1" dirty="0">
                <a:solidFill>
                  <a:schemeClr val="bg1">
                    <a:lumMod val="50000"/>
                  </a:schemeClr>
                </a:solidFill>
              </a:rPr>
              <a:t>Der Selbstbericht der Hochschule</a:t>
            </a:r>
            <a:endParaRPr lang="de-DE" altLang="de-DE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31DDB7-8574-4164-957A-9E501117DB12}"/>
              </a:ext>
            </a:extLst>
          </p:cNvPr>
          <p:cNvSpPr txBox="1"/>
          <p:nvPr/>
        </p:nvSpPr>
        <p:spPr>
          <a:xfrm>
            <a:off x="1654868" y="3364717"/>
            <a:ext cx="7020819" cy="2868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sz="1400" b="0" dirty="0">
                <a:latin typeface="+mn-lt"/>
              </a:rPr>
              <a:t>Darstellung des QM-Systems der Hochschule </a:t>
            </a:r>
            <a:br>
              <a:rPr lang="de-DE" sz="1400" b="0" dirty="0">
                <a:latin typeface="+mn-lt"/>
              </a:rPr>
            </a:br>
            <a:r>
              <a:rPr lang="de-DE" sz="1400" b="0" i="1" dirty="0">
                <a:latin typeface="+mn-lt"/>
              </a:rPr>
              <a:t>(Ziele, Prozesse</a:t>
            </a:r>
            <a:r>
              <a:rPr lang="de-DE" sz="1400" b="0" i="1" dirty="0"/>
              <a:t>, Instrumente und Maßnahmen zur Umsetzung)</a:t>
            </a:r>
          </a:p>
          <a:p>
            <a:pPr marL="285750" indent="-285750" eaLnBrk="1" hangingPunct="1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sz="1400" dirty="0"/>
              <a:t>Zentrale Themen: </a:t>
            </a:r>
            <a:br>
              <a:rPr lang="de-DE" sz="1400" dirty="0"/>
            </a:br>
            <a:r>
              <a:rPr lang="de-DE" sz="1400" b="0" dirty="0"/>
              <a:t>Einrichtung, Überprüfung, Weiterentwicklung und Einstellung von Studiengängen sowie die hochschuleigenen Akkreditierungsverfahren </a:t>
            </a:r>
            <a:br>
              <a:rPr lang="de-DE" sz="1400" b="0" dirty="0"/>
            </a:br>
            <a:r>
              <a:rPr lang="de-DE" sz="1400" b="0" i="1" dirty="0"/>
              <a:t>(= interne Prüfung der Kriterien aus Teil 2/3)</a:t>
            </a:r>
          </a:p>
          <a:p>
            <a:pPr marL="285750" indent="-285750" eaLnBrk="1" hangingPunct="1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sz="1400" b="0" dirty="0"/>
              <a:t>Nachweis, dass mindestens 1 Studiengang das QM-System durchlaufen hat</a:t>
            </a:r>
          </a:p>
          <a:p>
            <a:pPr marL="285750" indent="-285750" eaLnBrk="1" hangingPunct="1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sz="1400" b="0" dirty="0"/>
              <a:t>AQAS leitet diese Unterlagen der Gutachtergruppe zu. </a:t>
            </a:r>
            <a:endParaRPr lang="de-DE" sz="1600" b="0" dirty="0"/>
          </a:p>
        </p:txBody>
      </p:sp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30F0C0C1-D419-49F6-93F3-E0637231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34000" y="6076950"/>
            <a:ext cx="837563" cy="493050"/>
          </a:xfrm>
        </p:spPr>
        <p:txBody>
          <a:bodyPr/>
          <a:lstStyle/>
          <a:p>
            <a:fld id="{FBBAD1B4-D3FA-47C1-B03F-3B71D79C75AB}" type="slidenum">
              <a:rPr lang="en-GB" smtClean="0"/>
              <a:t>20</a:t>
            </a:fld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EE1DA-DF91-47AC-AF5E-AB91E9358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Die 1. Begehung </a:t>
            </a:r>
            <a:b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de-DE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(Informationsbegehung)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A2FE96-565A-4D73-A838-9E45826A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2663" y="1720442"/>
            <a:ext cx="7020000" cy="3821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Ziel der 1. Begehung: </a:t>
            </a:r>
          </a:p>
          <a:p>
            <a:pPr marL="358775" indent="-358775">
              <a:buFont typeface="Wingdings" panose="05000000000000000000" pitchFamily="2" charset="2"/>
              <a:buChar char="n"/>
            </a:pPr>
            <a:r>
              <a:rPr lang="de-DE" dirty="0"/>
              <a:t>Information der Gutachtergruppe über die Hochschule und ihr QM-System</a:t>
            </a:r>
          </a:p>
          <a:p>
            <a:pPr marL="0" indent="0">
              <a:buNone/>
            </a:pPr>
            <a:r>
              <a:rPr lang="de-DE" b="1" dirty="0"/>
              <a:t>Fragen:</a:t>
            </a:r>
          </a:p>
          <a:p>
            <a:pPr marL="1077913" indent="-363538">
              <a:buFont typeface="Wingdings" panose="05000000000000000000" pitchFamily="2" charset="2"/>
              <a:buChar char="è"/>
            </a:pPr>
            <a:r>
              <a:rPr lang="de-DE" i="1" dirty="0"/>
              <a:t>Wie ist das QM-System der Hochschule aufgebaut?</a:t>
            </a:r>
          </a:p>
          <a:p>
            <a:pPr marL="1077913" indent="-363538">
              <a:buFont typeface="Wingdings" panose="05000000000000000000" pitchFamily="2" charset="2"/>
              <a:buChar char="è"/>
            </a:pPr>
            <a:r>
              <a:rPr lang="de-DE" i="1" dirty="0"/>
              <a:t>Welche Verfahrensschritte/Maßnahmen enthält es ? </a:t>
            </a:r>
          </a:p>
          <a:p>
            <a:pPr marL="1077913" indent="-363538">
              <a:buFont typeface="Wingdings" panose="05000000000000000000" pitchFamily="2" charset="2"/>
              <a:buChar char="è"/>
            </a:pPr>
            <a:r>
              <a:rPr lang="de-DE" i="1" dirty="0"/>
              <a:t>Ist der Regelkreis geschlossen?</a:t>
            </a:r>
          </a:p>
          <a:p>
            <a:pPr marL="1077913" indent="-363538">
              <a:buFont typeface="Wingdings" panose="05000000000000000000" pitchFamily="2" charset="2"/>
              <a:buChar char="è"/>
            </a:pPr>
            <a:r>
              <a:rPr lang="de-DE" i="1" dirty="0"/>
              <a:t>Sind die Kriterien zur Akkreditierung von Studiengängen </a:t>
            </a:r>
            <a:br>
              <a:rPr lang="de-DE" i="1" dirty="0"/>
            </a:br>
            <a:r>
              <a:rPr lang="de-DE" i="1" dirty="0"/>
              <a:t>(Teil 2 &amp; 3 der MRVO) grundsätzlich berücksichtigt?</a:t>
            </a:r>
          </a:p>
          <a:p>
            <a:pPr marL="0" indent="0">
              <a:buNone/>
            </a:pPr>
            <a:r>
              <a:rPr lang="de-DE" b="1" dirty="0"/>
              <a:t>Außerdem: </a:t>
            </a:r>
          </a:p>
          <a:p>
            <a:pPr marL="358775" indent="-358775">
              <a:buFont typeface="Wingdings" panose="05000000000000000000" pitchFamily="2" charset="2"/>
              <a:buChar char="n"/>
            </a:pPr>
            <a:r>
              <a:rPr lang="de-DE" dirty="0"/>
              <a:t>Vorbereitung der Stichproben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411BAA-0975-4A1B-8C16-554E6CBF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21</a:t>
            </a:fld>
            <a:endParaRPr lang="en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6FD0734-4EDF-43FB-99EF-AA1A1BC777A1}"/>
              </a:ext>
            </a:extLst>
          </p:cNvPr>
          <p:cNvSpPr/>
          <p:nvPr/>
        </p:nvSpPr>
        <p:spPr>
          <a:xfrm>
            <a:off x="1812663" y="5816407"/>
            <a:ext cx="70200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de-DE" sz="1600" dirty="0"/>
              <a:t>Nach der Begehung erhält die Hochschule von AQAS ein schriftliches Feedback und die Gelegenheit zur Nachreichung von Unterlagen. </a:t>
            </a:r>
          </a:p>
        </p:txBody>
      </p:sp>
    </p:spTree>
    <p:extLst>
      <p:ext uri="{BB962C8B-B14F-4D97-AF65-F5344CB8AC3E}">
        <p14:creationId xmlns:p14="http://schemas.microsoft.com/office/powerpoint/2010/main" val="588516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22157DC-DD48-4AF3-B5BC-66268B17C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02909"/>
              </p:ext>
            </p:extLst>
          </p:nvPr>
        </p:nvGraphicFramePr>
        <p:xfrm>
          <a:off x="1703566" y="1259732"/>
          <a:ext cx="6624638" cy="3945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9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Tag</a:t>
                      </a:r>
                      <a:r>
                        <a:rPr lang="de-DE" sz="1200" baseline="0" dirty="0"/>
                        <a:t> 1</a:t>
                      </a:r>
                      <a:endParaRPr lang="de-DE" sz="1200" b="1" i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03.06.2024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/>
                        <a:t>16:30 Uhr</a:t>
                      </a:r>
                      <a:endParaRPr lang="de-DE" sz="12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b="1" dirty="0"/>
                        <a:t>Auftaktgespräch</a:t>
                      </a:r>
                      <a:r>
                        <a:rPr lang="de-DE" sz="1200" b="1" baseline="0" dirty="0"/>
                        <a:t> mit der Hochschulleitung</a:t>
                      </a:r>
                      <a:endParaRPr lang="de-DE" sz="1200" b="1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14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/>
                        <a:t>18:30 Uhr</a:t>
                      </a:r>
                      <a:endParaRPr lang="de-D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Interne</a:t>
                      </a:r>
                      <a:r>
                        <a:rPr lang="de-DE" sz="1200" baseline="0" dirty="0"/>
                        <a:t> Nachbesprechung der Gutachtergruppe</a:t>
                      </a:r>
                      <a:endParaRPr lang="de-DE" sz="1200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14"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</a:rPr>
                        <a:t>Tag 2</a:t>
                      </a:r>
                      <a:endParaRPr lang="de-DE" sz="12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04.06.2024</a:t>
                      </a:r>
                    </a:p>
                  </a:txBody>
                  <a:tcPr marL="91445" marR="91445" marT="45710" marB="4571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9"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/>
                        <a:t>8:00 Uhr</a:t>
                      </a:r>
                      <a:endParaRPr lang="de-DE" sz="12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de-DE" sz="1200" b="1" dirty="0"/>
                        <a:t>Gespräch</a:t>
                      </a:r>
                      <a:r>
                        <a:rPr lang="de-DE" sz="1200" b="1" baseline="0" dirty="0"/>
                        <a:t> mit den zentralen QM-Verantwortlichen &amp; der Verwaltung </a:t>
                      </a:r>
                      <a:br>
                        <a:rPr lang="de-DE" sz="1200" baseline="0" dirty="0"/>
                      </a:br>
                      <a:r>
                        <a:rPr lang="de-DE" sz="1200" baseline="0" dirty="0"/>
                        <a:t>(z.B. Int. Office, </a:t>
                      </a:r>
                      <a:r>
                        <a:rPr lang="de-DE" sz="1200" baseline="0" dirty="0" err="1"/>
                        <a:t>Stud.Beratung</a:t>
                      </a:r>
                      <a:r>
                        <a:rPr lang="de-DE" sz="1200" baseline="0" dirty="0"/>
                        <a:t>, Prüfungsamt) </a:t>
                      </a:r>
                      <a:endParaRPr lang="de-DE" sz="1200" i="1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14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/>
                        <a:t>10:30 Uhr</a:t>
                      </a:r>
                      <a:endParaRPr lang="de-D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Pause</a:t>
                      </a:r>
                      <a:endParaRPr lang="de-DE" sz="1200" i="1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09"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/>
                        <a:t>10:45 Uhr</a:t>
                      </a:r>
                      <a:endParaRPr lang="de-DE" sz="12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de-DE" sz="1200" b="1" dirty="0"/>
                        <a:t>Gespräch mit den Fakultäten </a:t>
                      </a:r>
                      <a:br>
                        <a:rPr lang="de-DE" sz="1200" dirty="0"/>
                      </a:br>
                      <a:r>
                        <a:rPr lang="de-DE" sz="1200" dirty="0"/>
                        <a:t>(z.B. [Studien-]Dekan/innen</a:t>
                      </a:r>
                      <a:r>
                        <a:rPr lang="de-DE" sz="1200" baseline="0" dirty="0"/>
                        <a:t> &amp; QM-Verantwortliche der Fakultäten)</a:t>
                      </a:r>
                      <a:endParaRPr lang="de-DE" sz="1200" i="1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14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/>
                        <a:t>12:15 Uhr</a:t>
                      </a:r>
                      <a:endParaRPr lang="de-D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Mittagspause / Interne Runde der Gutachter</a:t>
                      </a:r>
                      <a:endParaRPr lang="de-DE" sz="1200" i="1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/>
                        <a:t>13:30</a:t>
                      </a:r>
                      <a:r>
                        <a:rPr lang="de-DE" sz="1200" b="1" kern="1200" baseline="0" dirty="0"/>
                        <a:t> Uhr</a:t>
                      </a:r>
                      <a:endParaRPr lang="de-DE" sz="12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b="1" dirty="0"/>
                        <a:t>Gespräch mit Studierendenvertreter/inne/n</a:t>
                      </a:r>
                      <a:r>
                        <a:rPr lang="de-DE" sz="1200" b="1" baseline="0" dirty="0"/>
                        <a:t> (AStA…)</a:t>
                      </a:r>
                      <a:endParaRPr lang="de-DE" sz="1200" b="1" i="1" dirty="0"/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/>
                        <a:t>14:30 Uhr</a:t>
                      </a:r>
                      <a:endParaRPr lang="de-D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Interne Abschlussrunde der Gutachtergruppe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/>
                        <a:t>15:30 Uhr</a:t>
                      </a:r>
                      <a:endParaRPr lang="de-DE" sz="12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b="1" dirty="0"/>
                        <a:t>Feedback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/>
                        <a:t>16:00 Uhr</a:t>
                      </a:r>
                      <a:endParaRPr lang="de-D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Ende der Begehung 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Titel 1">
            <a:extLst>
              <a:ext uri="{FF2B5EF4-FFF2-40B4-BE49-F238E27FC236}">
                <a16:creationId xmlns:a16="http://schemas.microsoft.com/office/drawing/2014/main" id="{60707D4B-91FF-483D-9F5F-5640D228DFB8}"/>
              </a:ext>
            </a:extLst>
          </p:cNvPr>
          <p:cNvSpPr txBox="1">
            <a:spLocks/>
          </p:cNvSpPr>
          <p:nvPr/>
        </p:nvSpPr>
        <p:spPr>
          <a:xfrm>
            <a:off x="1552400" y="392983"/>
            <a:ext cx="7020000" cy="56496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Musterablauf 1. </a:t>
            </a:r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begehung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95947F7-DF5F-458D-B84D-E7CF1CC8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22</a:t>
            </a:fld>
            <a:endParaRPr lang="en-GB" dirty="0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nummernplatzhalter 3">
            <a:extLst>
              <a:ext uri="{FF2B5EF4-FFF2-40B4-BE49-F238E27FC236}">
                <a16:creationId xmlns:a16="http://schemas.microsoft.com/office/drawing/2014/main" id="{6B6B95A9-D760-4CCE-8D02-0CF4E7C290C9}"/>
              </a:ext>
            </a:extLst>
          </p:cNvPr>
          <p:cNvSpPr txBox="1">
            <a:spLocks noGrp="1"/>
          </p:cNvSpPr>
          <p:nvPr/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2265398-C455-48D0-8BAE-202FBF11E259}" type="slidenum">
              <a:rPr lang="de-DE" altLang="de-DE" sz="1400">
                <a:latin typeface="Agfa Rotis Semisans"/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 sz="1400">
              <a:latin typeface="Agfa Rotis Semisans"/>
              <a:cs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639DFA1-4CA6-4BE3-B22F-017C6A5CABC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58834" y="384275"/>
            <a:ext cx="7020000" cy="523775"/>
          </a:xfrm>
        </p:spPr>
        <p:txBody>
          <a:bodyPr/>
          <a:lstStyle/>
          <a:p>
            <a:pPr>
              <a:defRPr/>
            </a:pPr>
            <a:r>
              <a:rPr lang="de-DE" altLang="de-DE" sz="2800" b="1" dirty="0">
                <a:solidFill>
                  <a:schemeClr val="bg1">
                    <a:lumMod val="50000"/>
                  </a:schemeClr>
                </a:solidFill>
              </a:rPr>
              <a:t>Stichproben (1)</a:t>
            </a:r>
            <a:endParaRPr lang="de-DE" altLang="de-DE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229B39D-13BA-4EEC-BDD1-A2494A31185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58833" y="4005263"/>
            <a:ext cx="7396907" cy="2468462"/>
          </a:xfrm>
        </p:spPr>
        <p:txBody>
          <a:bodyPr>
            <a:normAutofit fontScale="92500"/>
          </a:bodyPr>
          <a:lstStyle/>
          <a:p>
            <a:pPr marL="0" lvl="1" indent="0">
              <a:lnSpc>
                <a:spcPct val="110000"/>
              </a:lnSpc>
              <a:spcBef>
                <a:spcPts val="1200"/>
              </a:spcBef>
              <a:buNone/>
              <a:defRPr/>
            </a:pPr>
            <a:r>
              <a:rPr lang="de-DE" altLang="de-DE" sz="1400" dirty="0">
                <a:solidFill>
                  <a:schemeClr val="accent4">
                    <a:lumMod val="75000"/>
                  </a:schemeClr>
                </a:solidFill>
              </a:rPr>
              <a:t>1. = Akkreditierungsprozess für einen von der Gutachtergruppe ausgewählten Studiengang </a:t>
            </a:r>
          </a:p>
          <a:p>
            <a:pPr marL="361950" lvl="1" indent="-3619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è"/>
              <a:defRPr/>
            </a:pPr>
            <a:r>
              <a:rPr lang="de-DE" altLang="de-DE" sz="1400" dirty="0"/>
              <a:t>Die Gutachtergruppe soll den </a:t>
            </a:r>
            <a:r>
              <a:rPr lang="de-DE" altLang="de-DE" sz="1400" b="1" dirty="0"/>
              <a:t>Ablauf der internen Akkreditierung </a:t>
            </a:r>
            <a:br>
              <a:rPr lang="de-DE" altLang="de-DE" sz="1400" dirty="0"/>
            </a:br>
            <a:r>
              <a:rPr lang="de-DE" altLang="de-DE" sz="1400" dirty="0"/>
              <a:t>nachvollziehen können.</a:t>
            </a:r>
          </a:p>
          <a:p>
            <a:pPr marL="0" lvl="1" indent="0">
              <a:lnSpc>
                <a:spcPct val="110000"/>
              </a:lnSpc>
              <a:spcBef>
                <a:spcPts val="1200"/>
              </a:spcBef>
              <a:buNone/>
              <a:defRPr/>
            </a:pPr>
            <a:r>
              <a:rPr lang="de-DE" altLang="de-DE" sz="1400" dirty="0">
                <a:solidFill>
                  <a:schemeClr val="accent4">
                    <a:lumMod val="75000"/>
                  </a:schemeClr>
                </a:solidFill>
              </a:rPr>
              <a:t>2. = Ein formales und ein fachlich-inhaltliches Kriterium für die Akkreditierung von Studiengängen</a:t>
            </a:r>
          </a:p>
          <a:p>
            <a:pPr marL="361950" lvl="1" indent="-3619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è"/>
              <a:defRPr/>
            </a:pPr>
            <a:r>
              <a:rPr lang="de-DE" altLang="de-DE" sz="1400" dirty="0"/>
              <a:t>Die Hochschule muss dokumentieren, dass die Bestandteile ihres QM-Systems auf das </a:t>
            </a:r>
            <a:r>
              <a:rPr lang="de-DE" altLang="de-DE" sz="1400" b="1" dirty="0"/>
              <a:t>gesamte Fächerspektrum </a:t>
            </a:r>
            <a:r>
              <a:rPr lang="de-DE" altLang="de-DE" sz="1400" dirty="0"/>
              <a:t>Anwendung finden bzw. gefunden haben.</a:t>
            </a:r>
          </a:p>
          <a:p>
            <a:pPr marL="361950" lvl="1" indent="-3619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è"/>
              <a:defRPr/>
            </a:pPr>
            <a:r>
              <a:rPr lang="de-DE" altLang="de-DE" sz="1400" dirty="0"/>
              <a:t>Nicht die Umsetzung der Kriterien steht im Mittelpunkt, sondern die Art der Behandlung/Überprüfung im Qualitätssicherungssystem der Hochschule</a:t>
            </a:r>
          </a:p>
          <a:p>
            <a:pPr marL="361950" lvl="1" indent="-3619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è"/>
              <a:defRPr/>
            </a:pPr>
            <a:endParaRPr lang="de-DE" altLang="de-DE" sz="1400" dirty="0"/>
          </a:p>
          <a:p>
            <a:pPr marL="179387" lvl="1" indent="0">
              <a:buFont typeface="Wingdings" panose="05000000000000000000" pitchFamily="2" charset="2"/>
              <a:buNone/>
              <a:defRPr/>
            </a:pPr>
            <a:endParaRPr lang="de-DE" altLang="de-DE" sz="1400" dirty="0"/>
          </a:p>
          <a:p>
            <a:pPr lvl="1">
              <a:buFont typeface="Wingdings" panose="05000000000000000000" pitchFamily="2" charset="2"/>
              <a:buChar char="è"/>
              <a:defRPr/>
            </a:pPr>
            <a:endParaRPr lang="de-DE" altLang="de-DE" sz="1800" dirty="0"/>
          </a:p>
          <a:p>
            <a:pPr marL="1079500" lvl="3" indent="-266700">
              <a:buSzPct val="120000"/>
              <a:buFont typeface="Symbol" pitchFamily="18" charset="2"/>
              <a:buChar char="-"/>
              <a:defRPr/>
            </a:pPr>
            <a:endParaRPr lang="de-DE" altLang="de-DE" dirty="0"/>
          </a:p>
        </p:txBody>
      </p:sp>
      <p:sp>
        <p:nvSpPr>
          <p:cNvPr id="44037" name="Foliennummernplatzhalter 1">
            <a:extLst>
              <a:ext uri="{FF2B5EF4-FFF2-40B4-BE49-F238E27FC236}">
                <a16:creationId xmlns:a16="http://schemas.microsoft.com/office/drawing/2014/main" id="{6DA4F7CD-6B19-48FA-92A9-7C04671CA2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78B135B-8FDB-4C78-A13B-8DABA66A8A53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23</a:t>
            </a:fld>
            <a:endParaRPr lang="de-DE" altLang="de-DE" sz="1400">
              <a:latin typeface="Agfa Rotis Semisan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E0A30B9-8A00-4B11-8ABA-93317D2FB761}"/>
              </a:ext>
            </a:extLst>
          </p:cNvPr>
          <p:cNvSpPr txBox="1">
            <a:spLocks noChangeArrowheads="1"/>
          </p:cNvSpPr>
          <p:nvPr/>
        </p:nvSpPr>
        <p:spPr>
          <a:xfrm>
            <a:off x="1558834" y="1268413"/>
            <a:ext cx="7180354" cy="237648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indent="0" defTabSz="68580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1400" b="1"/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5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marL="182563" lvl="1" indent="-182563">
              <a:buNone/>
            </a:pPr>
            <a:r>
              <a:rPr lang="de-DE" altLang="de-DE" b="1" dirty="0"/>
              <a:t>§ 31 (2) MRVO:</a:t>
            </a:r>
          </a:p>
          <a:p>
            <a:pPr marL="182563" lvl="1" indent="-182563">
              <a:lnSpc>
                <a:spcPct val="120000"/>
              </a:lnSpc>
              <a:buNone/>
            </a:pPr>
            <a:r>
              <a:rPr lang="de-DE" altLang="de-DE" sz="1400" dirty="0"/>
              <a:t>„Gegenstand der Stichprobe ist</a:t>
            </a:r>
          </a:p>
          <a:p>
            <a:pPr marL="269875" lvl="1" indent="-269875">
              <a:lnSpc>
                <a:spcPct val="120000"/>
              </a:lnSpc>
              <a:buFont typeface="+mj-lt"/>
              <a:buAutoNum type="arabicPeriod"/>
            </a:pPr>
            <a:r>
              <a:rPr lang="de-DE" altLang="de-DE" sz="1400" dirty="0"/>
              <a:t>Die Berücksichtigung aller Kriterien gemäß Teil 2 und Teil 3 innerhalb eines Studiengangs, der das QM-System der Hochschule durchlaufen hat.“</a:t>
            </a:r>
          </a:p>
          <a:p>
            <a:pPr marL="269875" lvl="1" indent="-269875">
              <a:lnSpc>
                <a:spcPct val="120000"/>
              </a:lnSpc>
              <a:buFont typeface="+mj-lt"/>
              <a:buAutoNum type="arabicPeriod"/>
            </a:pPr>
            <a:r>
              <a:rPr lang="de-DE" altLang="de-DE" sz="1400" dirty="0"/>
              <a:t>Die Berücksichtigung formaler und fachlich-inhaltlicher Kriterien gemäß Teil 2 und Teil 3 nach Maßgabe des Gutachtergremiums.“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de-DE" altLang="de-DE" sz="1400" dirty="0"/>
              <a:t>Bei der Auswahl der Stichprobe berücksichtigt das Gutachtergremium das Fächerspektrum der Hochschule in der Lehre“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3">
            <a:extLst>
              <a:ext uri="{FF2B5EF4-FFF2-40B4-BE49-F238E27FC236}">
                <a16:creationId xmlns:a16="http://schemas.microsoft.com/office/drawing/2014/main" id="{E917FFCB-EC5D-4CC4-83CC-71DF18BC52D7}"/>
              </a:ext>
            </a:extLst>
          </p:cNvPr>
          <p:cNvSpPr txBox="1">
            <a:spLocks noGrp="1"/>
          </p:cNvSpPr>
          <p:nvPr/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B00BDD-B8DA-41E7-B046-6880EEC4B9A4}" type="slidenum">
              <a:rPr lang="de-DE" altLang="de-DE" sz="1400">
                <a:latin typeface="Agfa Rotis Semisans"/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DE" altLang="de-DE" sz="1400">
              <a:latin typeface="Agfa Rotis Semisans"/>
              <a:cs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678E668-B73C-4F81-AD1C-881CFE4707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76490" y="394080"/>
            <a:ext cx="7190991" cy="5638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2800" b="1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Beispiele aus bisherigen Verfahren</a:t>
            </a:r>
            <a:endParaRPr lang="de-DE" sz="3200" b="1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B710E91-DF27-4AEF-9C9F-DD7E7495A9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84609" y="957943"/>
            <a:ext cx="6455344" cy="521493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altLang="de-DE" sz="1600" b="1" dirty="0"/>
              <a:t>Merkmal:</a:t>
            </a:r>
            <a:r>
              <a:rPr lang="de-DE" altLang="de-DE" sz="1600" dirty="0"/>
              <a:t> </a:t>
            </a:r>
            <a:r>
              <a:rPr lang="de-DE" altLang="de-DE" sz="1600" b="1" dirty="0"/>
              <a:t>Formales Kriterium</a:t>
            </a:r>
          </a:p>
          <a:p>
            <a:pPr marL="400050" indent="-285750">
              <a:lnSpc>
                <a:spcPct val="120000"/>
              </a:lnSpc>
            </a:pPr>
            <a:r>
              <a:rPr lang="de-DE" sz="1600" dirty="0"/>
              <a:t>Zugangsvoraussetzungen und Übergänge zwischen Studienangeboten (§ 5 MRVO)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Modularisierung (§ 7 MRVO)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Leistungspunktesystem (§8 MRVO)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…</a:t>
            </a:r>
          </a:p>
          <a:p>
            <a:pPr marL="400050" indent="-285750">
              <a:lnSpc>
                <a:spcPct val="120000"/>
              </a:lnSpc>
            </a:pPr>
            <a:endParaRPr lang="de-DE" altLang="de-DE" sz="1600" dirty="0"/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1600" b="1" dirty="0"/>
              <a:t>Merkmal: Fachlich-inhaltliches Kriterium</a:t>
            </a:r>
          </a:p>
          <a:p>
            <a:pPr marL="400050" indent="-285750">
              <a:lnSpc>
                <a:spcPct val="120000"/>
              </a:lnSpc>
            </a:pPr>
            <a:r>
              <a:rPr lang="de-DE" sz="1600" dirty="0"/>
              <a:t>Definition und Überprüfung von Qualifikationszielen“ (§ 11 MRVO)</a:t>
            </a:r>
          </a:p>
          <a:p>
            <a:pPr marL="400050" indent="-285750">
              <a:lnSpc>
                <a:spcPct val="120000"/>
              </a:lnSpc>
            </a:pPr>
            <a:r>
              <a:rPr lang="de-DE" sz="1600" dirty="0"/>
              <a:t>Befähigung eine qualifizierte Beschäftigung aufzunehmen (Employability) </a:t>
            </a:r>
            <a:br>
              <a:rPr lang="de-DE" sz="1600" dirty="0"/>
            </a:br>
            <a:r>
              <a:rPr lang="de-DE" sz="1600" dirty="0"/>
              <a:t>(§ 11 MRVO)</a:t>
            </a:r>
          </a:p>
          <a:p>
            <a:pPr marL="400050" indent="-285750">
              <a:lnSpc>
                <a:spcPct val="120000"/>
              </a:lnSpc>
            </a:pPr>
            <a:r>
              <a:rPr lang="de-DE" sz="1600" dirty="0"/>
              <a:t>Studierbarkeit (§ 12 Abs. 5 MRVO)</a:t>
            </a:r>
          </a:p>
          <a:p>
            <a:pPr marL="400050" indent="-285750">
              <a:lnSpc>
                <a:spcPct val="120000"/>
              </a:lnSpc>
            </a:pPr>
            <a:r>
              <a:rPr lang="de-DE" sz="1600" dirty="0"/>
              <a:t>Plausibler Workload und dessen regelmäßige Validierung durch Erhebungen (§ 12 MRVO) 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Fachlich-inhaltliche Gestaltung von Studiengängen (§ 13 MRVO)</a:t>
            </a:r>
          </a:p>
          <a:p>
            <a:pPr marL="400050" indent="-285750">
              <a:lnSpc>
                <a:spcPct val="120000"/>
              </a:lnSpc>
            </a:pPr>
            <a:r>
              <a:rPr lang="de-DE" sz="1600" dirty="0"/>
              <a:t>Studienerfolg (§ 14 MRVO)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…</a:t>
            </a:r>
          </a:p>
        </p:txBody>
      </p:sp>
      <p:sp>
        <p:nvSpPr>
          <p:cNvPr id="46085" name="Foliennummernplatzhalter 1">
            <a:extLst>
              <a:ext uri="{FF2B5EF4-FFF2-40B4-BE49-F238E27FC236}">
                <a16:creationId xmlns:a16="http://schemas.microsoft.com/office/drawing/2014/main" id="{B10AE77A-B5F2-4D4E-9D86-2974FE0993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78B135B-8FDB-4C78-A13B-8DABA66A8A53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24</a:t>
            </a:fld>
            <a:endParaRPr lang="de-DE" altLang="de-DE" sz="1400">
              <a:latin typeface="Agfa Rotis Semisans"/>
            </a:endParaRPr>
          </a:p>
        </p:txBody>
      </p:sp>
    </p:spTree>
    <p:extLst>
      <p:ext uri="{BB962C8B-B14F-4D97-AF65-F5344CB8AC3E}">
        <p14:creationId xmlns:p14="http://schemas.microsoft.com/office/powerpoint/2010/main" val="2815414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3">
            <a:extLst>
              <a:ext uri="{FF2B5EF4-FFF2-40B4-BE49-F238E27FC236}">
                <a16:creationId xmlns:a16="http://schemas.microsoft.com/office/drawing/2014/main" id="{E917FFCB-EC5D-4CC4-83CC-71DF18BC52D7}"/>
              </a:ext>
            </a:extLst>
          </p:cNvPr>
          <p:cNvSpPr txBox="1">
            <a:spLocks noGrp="1"/>
          </p:cNvSpPr>
          <p:nvPr/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B00BDD-B8DA-41E7-B046-6880EEC4B9A4}" type="slidenum">
              <a:rPr lang="de-DE" altLang="de-DE" sz="1400">
                <a:latin typeface="Agfa Rotis Semisans"/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de-DE" altLang="de-DE" sz="1400">
              <a:latin typeface="Agfa Rotis Semisans"/>
              <a:cs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678E668-B73C-4F81-AD1C-881CFE4707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76491" y="394080"/>
            <a:ext cx="7020000" cy="563863"/>
          </a:xfrm>
        </p:spPr>
        <p:txBody>
          <a:bodyPr/>
          <a:lstStyle/>
          <a:p>
            <a:pPr>
              <a:defRPr/>
            </a:pPr>
            <a:r>
              <a:rPr lang="de-DE" sz="2800" b="1" kern="1200">
                <a:solidFill>
                  <a:schemeClr val="tx1">
                    <a:lumMod val="50000"/>
                    <a:lumOff val="50000"/>
                  </a:schemeClr>
                </a:solidFill>
              </a:rPr>
              <a:t>Beispiel</a:t>
            </a:r>
            <a:endParaRPr lang="de-DE" sz="3200" b="1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B710E91-DF27-4AEF-9C9F-DD7E7495A9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59549" y="1232663"/>
            <a:ext cx="7216140" cy="5214937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de-DE" altLang="de-DE" sz="1600" b="1" dirty="0"/>
              <a:t>Merkmal:</a:t>
            </a:r>
            <a:r>
              <a:rPr lang="de-DE" altLang="de-DE" sz="1600" dirty="0"/>
              <a:t> </a:t>
            </a:r>
            <a:r>
              <a:rPr lang="de-DE" altLang="de-DE" sz="1600" b="1" dirty="0"/>
              <a:t>Definition/Überprüfung von Qualifikationszielen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Es geht </a:t>
            </a:r>
            <a:r>
              <a:rPr lang="de-DE" altLang="de-DE" sz="1600" b="1" u="sng" dirty="0"/>
              <a:t>nicht</a:t>
            </a:r>
            <a:r>
              <a:rPr lang="de-DE" altLang="de-DE" sz="1600" dirty="0"/>
              <a:t> um die Frage, ob jeder Studiengang in der Stichprobe ein definiertes Qualifikationsziel </a:t>
            </a:r>
            <a:r>
              <a:rPr lang="de-DE" altLang="de-DE" sz="1600" b="1" dirty="0"/>
              <a:t>hat</a:t>
            </a:r>
            <a:r>
              <a:rPr lang="de-DE" altLang="de-DE" sz="1600" dirty="0"/>
              <a:t>, sondern um die Frage, ob jeder Studiengang in der Stichprobe den von der Hochschule festgelegten </a:t>
            </a:r>
            <a:r>
              <a:rPr lang="de-DE" altLang="de-DE" sz="1600" b="1" dirty="0"/>
              <a:t>Prozess</a:t>
            </a:r>
            <a:r>
              <a:rPr lang="de-DE" altLang="de-DE" sz="1600" dirty="0"/>
              <a:t> zur Definition (bzw. Überprüfung) von Qualifikationszielen </a:t>
            </a:r>
            <a:r>
              <a:rPr lang="de-DE" altLang="de-DE" sz="1600" b="1" dirty="0"/>
              <a:t>durchlaufen</a:t>
            </a:r>
            <a:r>
              <a:rPr lang="de-DE" altLang="de-DE" sz="1600" dirty="0"/>
              <a:t> hat.</a:t>
            </a:r>
          </a:p>
          <a:p>
            <a:pPr marL="114300" indent="0">
              <a:lnSpc>
                <a:spcPct val="120000"/>
              </a:lnSpc>
              <a:buNone/>
            </a:pPr>
            <a:endParaRPr lang="de-DE" altLang="de-DE" sz="1600" dirty="0"/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1400" b="1" u="sng" dirty="0"/>
              <a:t>Dokumentation</a:t>
            </a:r>
            <a:r>
              <a:rPr lang="de-DE" altLang="de-DE" sz="1400" u="sng" dirty="0"/>
              <a:t>:</a:t>
            </a:r>
          </a:p>
          <a:p>
            <a:pPr marL="485775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1400" dirty="0"/>
              <a:t>Originaldokumente aus den Prozessen der Hochschule</a:t>
            </a:r>
          </a:p>
          <a:p>
            <a:pPr marL="485775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1400" dirty="0"/>
              <a:t>Dokumente sind vollständig und aussagekräftig, </a:t>
            </a:r>
            <a:br>
              <a:rPr lang="de-DE" altLang="de-DE" sz="1400" dirty="0"/>
            </a:br>
            <a:r>
              <a:rPr lang="de-DE" altLang="de-DE" sz="1400" dirty="0"/>
              <a:t>Entscheidungswege sind nachvollziehbar</a:t>
            </a:r>
          </a:p>
          <a:p>
            <a:pPr marL="400050" indent="-285750">
              <a:lnSpc>
                <a:spcPct val="120000"/>
              </a:lnSpc>
              <a:buNone/>
            </a:pPr>
            <a:r>
              <a:rPr lang="de-DE" altLang="de-DE" sz="1400" i="1" dirty="0">
                <a:solidFill>
                  <a:srgbClr val="336600"/>
                </a:solidFill>
              </a:rPr>
              <a:t>	</a:t>
            </a:r>
            <a:r>
              <a:rPr lang="de-DE" altLang="de-DE" sz="1400" i="1" dirty="0" err="1">
                <a:solidFill>
                  <a:srgbClr val="336600"/>
                </a:solidFill>
              </a:rPr>
              <a:t>Bspw</a:t>
            </a:r>
            <a:r>
              <a:rPr lang="de-DE" altLang="de-DE" sz="1400" i="1" dirty="0">
                <a:solidFill>
                  <a:srgbClr val="336600"/>
                </a:solidFill>
              </a:rPr>
              <a:t>: Protokoll der Fakultätsratssitzung zur Einrichtung des Studiengangs; ggf. entsprechendes Konzeptpapier, welches Beschlussvorlage war; weitere Gremienbeschlüsse etc. </a:t>
            </a:r>
            <a:endParaRPr lang="de-DE" altLang="de-DE" sz="1600" i="1" dirty="0">
              <a:solidFill>
                <a:srgbClr val="336600"/>
              </a:solidFill>
            </a:endParaRPr>
          </a:p>
          <a:p>
            <a:pPr marL="742950" lvl="1" indent="-285750">
              <a:lnSpc>
                <a:spcPct val="120000"/>
              </a:lnSpc>
            </a:pPr>
            <a:endParaRPr lang="de-DE" altLang="de-DE" sz="1600" b="1" dirty="0"/>
          </a:p>
          <a:p>
            <a:pPr marL="266700" indent="-266700"/>
            <a:endParaRPr lang="de-DE" altLang="de-DE" sz="1800" b="1" dirty="0"/>
          </a:p>
        </p:txBody>
      </p:sp>
      <p:sp>
        <p:nvSpPr>
          <p:cNvPr id="46085" name="Foliennummernplatzhalter 1">
            <a:extLst>
              <a:ext uri="{FF2B5EF4-FFF2-40B4-BE49-F238E27FC236}">
                <a16:creationId xmlns:a16="http://schemas.microsoft.com/office/drawing/2014/main" id="{B10AE77A-B5F2-4D4E-9D86-2974FE0993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78B135B-8FDB-4C78-A13B-8DABA66A8A53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25</a:t>
            </a:fld>
            <a:endParaRPr lang="de-DE" altLang="de-DE" sz="1400">
              <a:latin typeface="Agfa Rotis Semi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nummernplatzhalter 3">
            <a:extLst>
              <a:ext uri="{FF2B5EF4-FFF2-40B4-BE49-F238E27FC236}">
                <a16:creationId xmlns:a16="http://schemas.microsoft.com/office/drawing/2014/main" id="{6B6B95A9-D760-4CCE-8D02-0CF4E7C290C9}"/>
              </a:ext>
            </a:extLst>
          </p:cNvPr>
          <p:cNvSpPr txBox="1">
            <a:spLocks noGrp="1"/>
          </p:cNvSpPr>
          <p:nvPr/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2265398-C455-48D0-8BAE-202FBF11E259}" type="slidenum">
              <a:rPr lang="de-DE" altLang="de-DE" sz="1400">
                <a:latin typeface="Agfa Rotis Semisans"/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de-DE" altLang="de-DE" sz="1400">
              <a:latin typeface="Agfa Rotis Semisans"/>
              <a:cs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639DFA1-4CA6-4BE3-B22F-017C6A5CABC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58834" y="384275"/>
            <a:ext cx="7020000" cy="523775"/>
          </a:xfrm>
        </p:spPr>
        <p:txBody>
          <a:bodyPr/>
          <a:lstStyle/>
          <a:p>
            <a:pPr>
              <a:defRPr/>
            </a:pPr>
            <a:r>
              <a:rPr lang="de-DE" altLang="de-DE" sz="2800" b="1" dirty="0">
                <a:solidFill>
                  <a:schemeClr val="bg1">
                    <a:lumMod val="50000"/>
                  </a:schemeClr>
                </a:solidFill>
              </a:rPr>
              <a:t>Stichproben (2)</a:t>
            </a:r>
            <a:endParaRPr lang="de-DE" altLang="de-DE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229B39D-13BA-4EEC-BDD1-A2494A31185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58834" y="3541554"/>
            <a:ext cx="7020000" cy="2527552"/>
          </a:xfrm>
        </p:spPr>
        <p:txBody>
          <a:bodyPr>
            <a:normAutofit/>
          </a:bodyPr>
          <a:lstStyle/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de-DE" altLang="de-DE" sz="1400" b="1" dirty="0"/>
              <a:t>FAQ Akkreditierungsrat:</a:t>
            </a:r>
          </a:p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de-DE" sz="14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„Als Studiengänge, die im Sinne von § 31 Abs. 3 MRVO auf einen reglementierten Beruf vorbereiten, zählen […] solche reglementierten Studiengänge, bei denen eine berufszulassungsrechtliche Stelle </a:t>
            </a:r>
            <a:r>
              <a:rPr lang="de-DE" sz="1400" b="1" i="1" u="sng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von Rechts wegen </a:t>
            </a:r>
            <a:r>
              <a:rPr lang="de-DE" sz="14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im Begutachtungsverfahren zu beteiligen ist.“</a:t>
            </a:r>
            <a:endParaRPr lang="de-DE" altLang="de-DE" sz="1400" i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58775" lvl="1" indent="-358775">
              <a:lnSpc>
                <a:spcPct val="120000"/>
              </a:lnSpc>
              <a:spcBef>
                <a:spcPts val="1200"/>
              </a:spcBef>
              <a:defRPr/>
            </a:pP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z.B. B.Sc. Hebammen, B.A. Soziale Arbeit etc. </a:t>
            </a:r>
          </a:p>
          <a:p>
            <a:pPr marL="0" lvl="1" indent="0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de-DE" altLang="de-DE" sz="5600" dirty="0"/>
          </a:p>
          <a:p>
            <a:pPr marL="179387" lvl="1" indent="0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endParaRPr lang="de-DE" altLang="de-DE" sz="56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è"/>
              <a:defRPr/>
            </a:pPr>
            <a:endParaRPr lang="de-DE" altLang="de-DE" sz="5600" dirty="0"/>
          </a:p>
          <a:p>
            <a:pPr marL="1079500" lvl="3" indent="-266700">
              <a:buSzPct val="120000"/>
              <a:buFont typeface="Symbol" pitchFamily="18" charset="2"/>
              <a:buChar char="-"/>
              <a:defRPr/>
            </a:pPr>
            <a:endParaRPr lang="de-DE" altLang="de-DE" dirty="0"/>
          </a:p>
        </p:txBody>
      </p:sp>
      <p:sp>
        <p:nvSpPr>
          <p:cNvPr id="44037" name="Foliennummernplatzhalter 1">
            <a:extLst>
              <a:ext uri="{FF2B5EF4-FFF2-40B4-BE49-F238E27FC236}">
                <a16:creationId xmlns:a16="http://schemas.microsoft.com/office/drawing/2014/main" id="{6DA4F7CD-6B19-48FA-92A9-7C04671CA2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78B135B-8FDB-4C78-A13B-8DABA66A8A53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26</a:t>
            </a:fld>
            <a:endParaRPr lang="de-DE" altLang="de-DE" sz="1400">
              <a:latin typeface="Agfa Rotis Semisan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E0A30B9-8A00-4B11-8ABA-93317D2FB761}"/>
              </a:ext>
            </a:extLst>
          </p:cNvPr>
          <p:cNvSpPr txBox="1">
            <a:spLocks noChangeArrowheads="1"/>
          </p:cNvSpPr>
          <p:nvPr/>
        </p:nvSpPr>
        <p:spPr>
          <a:xfrm>
            <a:off x="1558834" y="1268414"/>
            <a:ext cx="7180354" cy="191277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indent="0" defTabSz="68580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1400" b="1"/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5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2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marL="182563" lvl="1" indent="-182563">
              <a:buNone/>
            </a:pPr>
            <a:r>
              <a:rPr lang="de-DE" altLang="de-DE" b="1" dirty="0"/>
              <a:t>§ 31 (3) MRVO:</a:t>
            </a:r>
          </a:p>
          <a:p>
            <a:pPr marL="182563" lvl="1" indent="-182563">
              <a:lnSpc>
                <a:spcPct val="120000"/>
              </a:lnSpc>
              <a:buNone/>
            </a:pPr>
            <a:r>
              <a:rPr lang="de-DE" altLang="de-DE" sz="1400" dirty="0"/>
              <a:t>	</a:t>
            </a:r>
            <a:r>
              <a:rPr lang="de-DE" altLang="de-DE" sz="1600" dirty="0"/>
              <a:t>„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Bietet die Hochschule Studiengänge an, die auch auf einen reglementierten Beruf vorbereiten, ist hiervon </a:t>
            </a:r>
            <a:r>
              <a:rPr lang="de-DE" sz="1400" b="1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zusätzlich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einer unter Berücksichtigung der Kriterien nach Teil 2 und 3, die sich auf Studiengänge beziehen, in die Stichproben einzubeziehen; 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Gleiches gilt für den Fall von Lehramtsstudiengängen für jeweils einen Studiengang von jedem angebotenen Lehramtstyp sowie für Studiengänge mit Evangelischer oder Katholischer Theologie/Religion.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81902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60707D4B-91FF-483D-9F5F-5640D228DFB8}"/>
              </a:ext>
            </a:extLst>
          </p:cNvPr>
          <p:cNvSpPr txBox="1">
            <a:spLocks/>
          </p:cNvSpPr>
          <p:nvPr/>
        </p:nvSpPr>
        <p:spPr>
          <a:xfrm>
            <a:off x="1575146" y="180798"/>
            <a:ext cx="7020000" cy="56496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Musterablauf 2. </a:t>
            </a:r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begehung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16C88243-9CE8-4773-AF66-5DF1C8FA0D8A}"/>
              </a:ext>
            </a:extLst>
          </p:cNvPr>
          <p:cNvGraphicFramePr>
            <a:graphicFrameLocks noGrp="1"/>
          </p:cNvGraphicFramePr>
          <p:nvPr/>
        </p:nvGraphicFramePr>
        <p:xfrm>
          <a:off x="1660477" y="647631"/>
          <a:ext cx="7260609" cy="3047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8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Tag</a:t>
                      </a:r>
                      <a:r>
                        <a:rPr lang="de-DE" sz="1200" baseline="0" dirty="0"/>
                        <a:t> 1</a:t>
                      </a:r>
                      <a:endParaRPr lang="de-DE" sz="1200" b="1" i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dirty="0"/>
                        <a:t>Anreise der Gutachtergruppe  am Vorabend</a:t>
                      </a:r>
                      <a:endParaRPr lang="de-DE" sz="1200" b="0" i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41">
                <a:tc>
                  <a:txBody>
                    <a:bodyPr/>
                    <a:lstStyle/>
                    <a:p>
                      <a:pPr algn="ctr"/>
                      <a:r>
                        <a:rPr lang="de-DE" sz="1100" b="1" kern="1200" dirty="0"/>
                        <a:t>08:30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Vorgespräch</a:t>
                      </a:r>
                      <a:r>
                        <a:rPr lang="de-DE" sz="1100" b="1" baseline="0" dirty="0"/>
                        <a:t> der Gutachtergruppe (im Hotel) </a:t>
                      </a:r>
                      <a:endParaRPr lang="de-DE" sz="1100" b="1" dirty="0"/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19">
                <a:tc>
                  <a:txBody>
                    <a:bodyPr/>
                    <a:lstStyle/>
                    <a:p>
                      <a:pPr algn="ctr"/>
                      <a:r>
                        <a:rPr lang="de-DE" sz="1000" i="1" kern="1200" dirty="0"/>
                        <a:t>12:00 Uhr</a:t>
                      </a:r>
                      <a:endParaRPr lang="de-DE" sz="10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000" i="1" dirty="0"/>
                        <a:t>Pause</a:t>
                      </a: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1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13:00 Uhr</a:t>
                      </a: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Abfahrt zur Hochschule</a:t>
                      </a: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041">
                <a:tc>
                  <a:txBody>
                    <a:bodyPr/>
                    <a:lstStyle/>
                    <a:p>
                      <a:pPr algn="ctr"/>
                      <a:r>
                        <a:rPr lang="de-DE" sz="1100" b="1" kern="1200" dirty="0"/>
                        <a:t>13:30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Auftaktgespräch</a:t>
                      </a:r>
                      <a:r>
                        <a:rPr lang="de-DE" sz="1100" b="1" baseline="0" dirty="0"/>
                        <a:t> mit der Hochschulleitung &amp; den zentralen QM-Verantwortlichen</a:t>
                      </a:r>
                      <a:endParaRPr lang="de-DE" sz="1100" b="1" dirty="0"/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91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15:00 Uhr </a:t>
                      </a: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Pause</a:t>
                      </a: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041">
                <a:tc>
                  <a:txBody>
                    <a:bodyPr/>
                    <a:lstStyle/>
                    <a:p>
                      <a:pPr algn="ctr"/>
                      <a:endParaRPr lang="de-DE" sz="11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100" b="1" u="sng" dirty="0"/>
                        <a:t>Stichprobe „Studiengang“</a:t>
                      </a:r>
                      <a:endParaRPr lang="de-DE" sz="1100" b="1" i="1" u="sng" dirty="0"/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041">
                <a:tc>
                  <a:txBody>
                    <a:bodyPr/>
                    <a:lstStyle/>
                    <a:p>
                      <a:pPr algn="ctr"/>
                      <a:r>
                        <a:rPr lang="de-DE" sz="1100" b="1" kern="1200" dirty="0"/>
                        <a:t>15:15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Gesprächsrunde mit Dekan/in, </a:t>
                      </a:r>
                      <a:r>
                        <a:rPr lang="de-DE" sz="1100" b="1" dirty="0" err="1"/>
                        <a:t>Studiengangsverantwortlichen</a:t>
                      </a:r>
                      <a:r>
                        <a:rPr lang="de-DE" sz="1100" b="1" baseline="0" dirty="0"/>
                        <a:t> &amp; Lehrenden</a:t>
                      </a:r>
                      <a:endParaRPr lang="de-DE" sz="1100" b="1" dirty="0"/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919">
                <a:tc>
                  <a:txBody>
                    <a:bodyPr/>
                    <a:lstStyle/>
                    <a:p>
                      <a:pPr algn="ctr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16:45 Uhr</a:t>
                      </a: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Pause</a:t>
                      </a: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041">
                <a:tc>
                  <a:txBody>
                    <a:bodyPr/>
                    <a:lstStyle/>
                    <a:p>
                      <a:pPr algn="ctr"/>
                      <a:r>
                        <a:rPr lang="de-DE" sz="1100" b="1" kern="1200" dirty="0"/>
                        <a:t>17:00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100" b="1" kern="1200" dirty="0"/>
                        <a:t>Gesprächsrunde „Reglementierte Studiengänge“</a:t>
                      </a:r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041">
                <a:tc>
                  <a:txBody>
                    <a:bodyPr/>
                    <a:lstStyle/>
                    <a:p>
                      <a:pPr algn="ctr"/>
                      <a:r>
                        <a:rPr lang="de-DE" sz="1100" b="1" i="1" kern="1200" dirty="0"/>
                        <a:t>17:45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100" b="1" i="1" kern="1200" dirty="0"/>
                        <a:t>fakultativ:  Besichtigung von Räumlichkeiten</a:t>
                      </a:r>
                      <a:endParaRPr lang="de-DE" sz="11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919">
                <a:tc>
                  <a:txBody>
                    <a:bodyPr/>
                    <a:lstStyle/>
                    <a:p>
                      <a:pPr algn="ctr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18:15 Uhr</a:t>
                      </a:r>
                    </a:p>
                  </a:txBody>
                  <a:tcPr marL="91459" marR="91459" marT="45707" marB="45707" anchor="ctr"/>
                </a:tc>
                <a:tc>
                  <a:txBody>
                    <a:bodyPr/>
                    <a:lstStyle/>
                    <a:p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Ende Tag 1</a:t>
                      </a:r>
                    </a:p>
                  </a:txBody>
                  <a:tcPr marL="91459" marR="91459" marT="45707" marB="4570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9A01B79-0E06-492A-A2A6-1413C087624A}"/>
              </a:ext>
            </a:extLst>
          </p:cNvPr>
          <p:cNvGraphicFramePr>
            <a:graphicFrameLocks noGrp="1"/>
          </p:cNvGraphicFramePr>
          <p:nvPr/>
        </p:nvGraphicFramePr>
        <p:xfrm>
          <a:off x="1660478" y="3760966"/>
          <a:ext cx="7260608" cy="286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6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619">
                <a:tc>
                  <a:txBody>
                    <a:bodyPr/>
                    <a:lstStyle/>
                    <a:p>
                      <a:pPr algn="ctr"/>
                      <a:r>
                        <a:rPr lang="de-DE" sz="1100" kern="1200" dirty="0"/>
                        <a:t>Tag 2</a:t>
                      </a:r>
                      <a:endParaRPr lang="de-DE" sz="11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Stichprobe „Merkmale“</a:t>
                      </a:r>
                      <a:endParaRPr lang="de-DE" sz="11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619">
                <a:tc>
                  <a:txBody>
                    <a:bodyPr/>
                    <a:lstStyle/>
                    <a:p>
                      <a:pPr algn="ctr"/>
                      <a:r>
                        <a:rPr lang="de-DE" sz="1100" b="1" kern="1200" dirty="0"/>
                        <a:t>8:30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Gesprächsrunde</a:t>
                      </a:r>
                      <a:r>
                        <a:rPr lang="de-DE" sz="1100" b="1" baseline="0" dirty="0"/>
                        <a:t> „Merkmal 1“</a:t>
                      </a:r>
                      <a:endParaRPr lang="de-DE" sz="1100" b="1" i="1" dirty="0"/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22">
                <a:tc>
                  <a:txBody>
                    <a:bodyPr/>
                    <a:lstStyle/>
                    <a:p>
                      <a:pPr algn="ctr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09:45 Uhr</a:t>
                      </a: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Pause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1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10:00 Uhr</a:t>
                      </a:r>
                    </a:p>
                  </a:txBody>
                  <a:tcPr marL="91439" marR="91439" marT="45699" marB="45699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Gesprächsrunde „Merkmal 2“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22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11:15 Uhr</a:t>
                      </a: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Pause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/>
                        <a:t>11:30</a:t>
                      </a:r>
                      <a:r>
                        <a:rPr lang="de-DE" sz="1100" b="1" kern="1200" baseline="0" dirty="0"/>
                        <a:t>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Gespräch mit Studierendenvertreter/innen</a:t>
                      </a:r>
                      <a:endParaRPr lang="de-DE" sz="1100" b="1" i="1" dirty="0"/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522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12:30 Uhr </a:t>
                      </a: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Mittagspause / Interne Runde der Gutachter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1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/>
                        <a:t>13:30 Uhr</a:t>
                      </a:r>
                      <a:endParaRPr lang="de-DE" sz="11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Abschlussrunde mit den QM-Verantwortlichen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522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14:30 Uhr</a:t>
                      </a: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Interne Abschlussrunde der Gutachtergruppe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6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/>
                        <a:t>16:00 Uhr</a:t>
                      </a:r>
                      <a:endParaRPr lang="de-DE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r>
                        <a:rPr lang="de-DE" sz="1100" b="1" dirty="0"/>
                        <a:t>Feedback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0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i="1" kern="1200" dirty="0"/>
                        <a:t>16:30 Uhr</a:t>
                      </a:r>
                      <a:endParaRPr lang="de-D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/>
                </a:tc>
                <a:tc>
                  <a:txBody>
                    <a:bodyPr/>
                    <a:lstStyle/>
                    <a:p>
                      <a:r>
                        <a:rPr lang="de-DE" sz="1050" i="1" dirty="0"/>
                        <a:t>Ende der Begehung </a:t>
                      </a:r>
                    </a:p>
                  </a:txBody>
                  <a:tcPr marL="91439" marR="91439" marT="45699" marB="45699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7ADEF55-75EF-4700-846C-E47AA4B8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27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3061971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1">
            <a:extLst>
              <a:ext uri="{FF2B5EF4-FFF2-40B4-BE49-F238E27FC236}">
                <a16:creationId xmlns:a16="http://schemas.microsoft.com/office/drawing/2014/main" id="{85AB4763-DBD6-4350-B6F3-522E5C7225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49713" y="5852160"/>
            <a:ext cx="0" cy="30892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31" name="Line 21">
            <a:extLst>
              <a:ext uri="{FF2B5EF4-FFF2-40B4-BE49-F238E27FC236}">
                <a16:creationId xmlns:a16="http://schemas.microsoft.com/office/drawing/2014/main" id="{DDA3801E-E92D-4C8A-9C3F-FCB675698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9713" y="4789746"/>
            <a:ext cx="227" cy="362629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7D0DC3-8279-421E-8054-710363FF3816}"/>
              </a:ext>
            </a:extLst>
          </p:cNvPr>
          <p:cNvSpPr txBox="1"/>
          <p:nvPr/>
        </p:nvSpPr>
        <p:spPr>
          <a:xfrm>
            <a:off x="1655688" y="1127125"/>
            <a:ext cx="3774865" cy="553998"/>
          </a:xfrm>
          <a:prstGeom prst="rect">
            <a:avLst/>
          </a:prstGeom>
          <a:solidFill>
            <a:srgbClr val="FDA86F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cs typeface="Calibri" panose="020F0502020204030204" pitchFamily="34" charset="0"/>
              </a:rPr>
              <a:t>BEGUTACHUNG / BEGEHUNG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i="1" dirty="0">
                <a:cs typeface="Calibri" panose="020F0502020204030204" pitchFamily="34" charset="0"/>
              </a:rPr>
              <a:t>Mündliches Feedback der Gutachtergruppe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F2FF57F-8ADA-4030-AEAB-08A41434DCC3}"/>
              </a:ext>
            </a:extLst>
          </p:cNvPr>
          <p:cNvSpPr txBox="1"/>
          <p:nvPr/>
        </p:nvSpPr>
        <p:spPr>
          <a:xfrm>
            <a:off x="1655688" y="2205038"/>
            <a:ext cx="3774865" cy="338554"/>
          </a:xfrm>
          <a:prstGeom prst="rect">
            <a:avLst/>
          </a:prstGeom>
          <a:solidFill>
            <a:srgbClr val="FDA86F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cs typeface="Calibri" panose="020F0502020204030204" pitchFamily="34" charset="0"/>
              </a:rPr>
              <a:t>Ergebniszusammenfassung</a:t>
            </a:r>
            <a:endParaRPr lang="de-DE" b="1" dirty="0">
              <a:cs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CC3CBF7-6EC7-4DEE-B2D1-EE75AE0B21E1}"/>
              </a:ext>
            </a:extLst>
          </p:cNvPr>
          <p:cNvSpPr txBox="1"/>
          <p:nvPr/>
        </p:nvSpPr>
        <p:spPr>
          <a:xfrm>
            <a:off x="2698038" y="3915524"/>
            <a:ext cx="278806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cs typeface="Calibri" panose="020F0502020204030204" pitchFamily="34" charset="0"/>
              </a:rPr>
              <a:t>Möglichkeit zur Nachreichung </a:t>
            </a:r>
            <a:br>
              <a:rPr lang="de-DE" sz="1600" dirty="0">
                <a:cs typeface="Calibri" panose="020F0502020204030204" pitchFamily="34" charset="0"/>
              </a:rPr>
            </a:br>
            <a:r>
              <a:rPr lang="de-DE" sz="1400" i="1" dirty="0">
                <a:cs typeface="Calibri" panose="020F0502020204030204" pitchFamily="34" charset="0"/>
              </a:rPr>
              <a:t>(Frist: 3 Monate)</a:t>
            </a:r>
            <a:endParaRPr lang="de-DE" sz="1600" i="1" dirty="0"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853C464-D593-4A55-9B20-B1E3D1C2D3B2}"/>
              </a:ext>
            </a:extLst>
          </p:cNvPr>
          <p:cNvSpPr txBox="1"/>
          <p:nvPr/>
        </p:nvSpPr>
        <p:spPr>
          <a:xfrm>
            <a:off x="2664707" y="5180648"/>
            <a:ext cx="2854728" cy="584775"/>
          </a:xfrm>
          <a:prstGeom prst="rect">
            <a:avLst/>
          </a:prstGeom>
          <a:solidFill>
            <a:srgbClr val="FDA86F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cs typeface="Calibri" panose="020F0502020204030204" pitchFamily="34" charset="0"/>
              </a:rPr>
              <a:t>Überprüfung</a:t>
            </a:r>
            <a:br>
              <a:rPr lang="de-DE" sz="1600" dirty="0">
                <a:cs typeface="Calibri" panose="020F0502020204030204" pitchFamily="34" charset="0"/>
              </a:rPr>
            </a:br>
            <a:r>
              <a:rPr lang="de-DE" sz="1600" i="1" dirty="0">
                <a:cs typeface="Calibri" panose="020F0502020204030204" pitchFamily="34" charset="0"/>
              </a:rPr>
              <a:t>(durch Gutachtergruppe)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4B299CE-5A2A-4B11-A551-310CFB93AF4E}"/>
              </a:ext>
            </a:extLst>
          </p:cNvPr>
          <p:cNvSpPr txBox="1"/>
          <p:nvPr/>
        </p:nvSpPr>
        <p:spPr>
          <a:xfrm>
            <a:off x="1672142" y="6156325"/>
            <a:ext cx="3827179" cy="368300"/>
          </a:xfrm>
          <a:prstGeom prst="rect">
            <a:avLst/>
          </a:prstGeom>
          <a:solidFill>
            <a:srgbClr val="FDA86F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cs typeface="Calibri" panose="020F0502020204030204" pitchFamily="34" charset="0"/>
              </a:rPr>
              <a:t>Gutachten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9DF30C4-0CFE-42B9-909C-1CB353B73AAB}"/>
              </a:ext>
            </a:extLst>
          </p:cNvPr>
          <p:cNvSpPr txBox="1"/>
          <p:nvPr/>
        </p:nvSpPr>
        <p:spPr>
          <a:xfrm>
            <a:off x="1661432" y="2976170"/>
            <a:ext cx="1085774" cy="523220"/>
          </a:xfrm>
          <a:prstGeom prst="rect">
            <a:avLst/>
          </a:prstGeom>
          <a:solidFill>
            <a:schemeClr val="bg1"/>
          </a:solidFill>
          <a:ln>
            <a:solidFill>
              <a:srgbClr val="FC721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cs typeface="Calibri" panose="020F0502020204030204" pitchFamily="34" charset="0"/>
              </a:rPr>
              <a:t>Keine</a:t>
            </a:r>
            <a:r>
              <a:rPr lang="de-DE" sz="1400" dirty="0"/>
              <a:t> </a:t>
            </a:r>
            <a:r>
              <a:rPr lang="de-DE" sz="1400" dirty="0">
                <a:cs typeface="Calibri" panose="020F0502020204030204" pitchFamily="34" charset="0"/>
              </a:rPr>
              <a:t>Mängel</a:t>
            </a:r>
          </a:p>
        </p:txBody>
      </p:sp>
      <p:sp>
        <p:nvSpPr>
          <p:cNvPr id="48141" name="Textfeld 12">
            <a:extLst>
              <a:ext uri="{FF2B5EF4-FFF2-40B4-BE49-F238E27FC236}">
                <a16:creationId xmlns:a16="http://schemas.microsoft.com/office/drawing/2014/main" id="{09CECCEC-B593-4C15-8145-1D239363C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837" y="2970392"/>
            <a:ext cx="1102226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C721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400" dirty="0">
                <a:latin typeface="+mn-lt"/>
                <a:cs typeface="Calibri" panose="020F0502020204030204" pitchFamily="34" charset="0"/>
              </a:rPr>
              <a:t>Wenige Mängel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3D74679-111F-45EE-B8EE-2E9FD6994BB7}"/>
              </a:ext>
            </a:extLst>
          </p:cNvPr>
          <p:cNvSpPr txBox="1"/>
          <p:nvPr/>
        </p:nvSpPr>
        <p:spPr>
          <a:xfrm>
            <a:off x="4382694" y="2962761"/>
            <a:ext cx="1102224" cy="523220"/>
          </a:xfrm>
          <a:prstGeom prst="rect">
            <a:avLst/>
          </a:prstGeom>
          <a:solidFill>
            <a:schemeClr val="bg1"/>
          </a:solidFill>
          <a:ln>
            <a:solidFill>
              <a:srgbClr val="FC721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cs typeface="Calibri" panose="020F0502020204030204" pitchFamily="34" charset="0"/>
              </a:rPr>
              <a:t>Schwere Mängel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7C9801C-0608-4F8A-A357-47B972808981}"/>
              </a:ext>
            </a:extLst>
          </p:cNvPr>
          <p:cNvSpPr txBox="1"/>
          <p:nvPr/>
        </p:nvSpPr>
        <p:spPr>
          <a:xfrm>
            <a:off x="6941456" y="2565400"/>
            <a:ext cx="2023157" cy="126188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bg1"/>
                </a:solidFill>
                <a:cs typeface="Calibri" panose="020F0502020204030204" pitchFamily="34" charset="0"/>
              </a:rPr>
              <a:t>Angebot zur Unterbrechung </a:t>
            </a:r>
            <a:br>
              <a:rPr lang="de-DE" sz="160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de-DE" sz="1600" dirty="0">
                <a:solidFill>
                  <a:schemeClr val="bg1"/>
                </a:solidFill>
                <a:cs typeface="Calibri" panose="020F0502020204030204" pitchFamily="34" charset="0"/>
              </a:rPr>
              <a:t>des Verfahrens </a:t>
            </a:r>
            <a:r>
              <a:rPr lang="de-DE" sz="1400" i="1" dirty="0">
                <a:solidFill>
                  <a:schemeClr val="bg1"/>
                </a:solidFill>
                <a:cs typeface="Calibri" panose="020F0502020204030204" pitchFamily="34" charset="0"/>
              </a:rPr>
              <a:t>(„Wiederholung von Verfahrensschritten“)</a:t>
            </a:r>
          </a:p>
        </p:txBody>
      </p:sp>
      <p:sp>
        <p:nvSpPr>
          <p:cNvPr id="48144" name="Line 21">
            <a:extLst>
              <a:ext uri="{FF2B5EF4-FFF2-40B4-BE49-F238E27FC236}">
                <a16:creationId xmlns:a16="http://schemas.microsoft.com/office/drawing/2014/main" id="{80E54AF7-68FB-4685-B481-371B48893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118" y="1783949"/>
            <a:ext cx="2" cy="3698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45" name="Line 21">
            <a:extLst>
              <a:ext uri="{FF2B5EF4-FFF2-40B4-BE49-F238E27FC236}">
                <a16:creationId xmlns:a16="http://schemas.microsoft.com/office/drawing/2014/main" id="{31A49EC2-5ABE-496D-B09C-1B0258EF76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83523" y="3542783"/>
            <a:ext cx="18515" cy="261354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3BDF02DC-D45A-48FC-ACD3-90FFEAB36A96}"/>
              </a:ext>
            </a:extLst>
          </p:cNvPr>
          <p:cNvGrpSpPr/>
          <p:nvPr/>
        </p:nvGrpSpPr>
        <p:grpSpPr>
          <a:xfrm>
            <a:off x="2208123" y="2632075"/>
            <a:ext cx="2711903" cy="304094"/>
            <a:chOff x="2208123" y="2632075"/>
            <a:chExt cx="2711903" cy="427038"/>
          </a:xfrm>
        </p:grpSpPr>
        <p:sp>
          <p:nvSpPr>
            <p:cNvPr id="48132" name="Line 21">
              <a:extLst>
                <a:ext uri="{FF2B5EF4-FFF2-40B4-BE49-F238E27FC236}">
                  <a16:creationId xmlns:a16="http://schemas.microsoft.com/office/drawing/2014/main" id="{38DF4389-941D-434F-9246-9CF56B8D28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123" y="2632075"/>
              <a:ext cx="0" cy="422275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46" name="Line 21">
              <a:extLst>
                <a:ext uri="{FF2B5EF4-FFF2-40B4-BE49-F238E27FC236}">
                  <a16:creationId xmlns:a16="http://schemas.microsoft.com/office/drawing/2014/main" id="{F818558C-D45E-4934-BE38-228E34E322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20026" y="2632075"/>
              <a:ext cx="0" cy="422275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47" name="Line 21">
              <a:extLst>
                <a:ext uri="{FF2B5EF4-FFF2-40B4-BE49-F238E27FC236}">
                  <a16:creationId xmlns:a16="http://schemas.microsoft.com/office/drawing/2014/main" id="{7BA7BC5A-1638-431D-9489-1640D7A01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088" y="2632075"/>
              <a:ext cx="0" cy="4270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8149" name="Line 21">
            <a:extLst>
              <a:ext uri="{FF2B5EF4-FFF2-40B4-BE49-F238E27FC236}">
                <a16:creationId xmlns:a16="http://schemas.microsoft.com/office/drawing/2014/main" id="{F7F61650-34E0-41F4-8D09-EB8401FD3A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57088" y="3542784"/>
            <a:ext cx="0" cy="31484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50" name="Line 21">
            <a:extLst>
              <a:ext uri="{FF2B5EF4-FFF2-40B4-BE49-F238E27FC236}">
                <a16:creationId xmlns:a16="http://schemas.microsoft.com/office/drawing/2014/main" id="{93CAD7A0-2CD8-4DE0-9A1A-DD80D6EEF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6966" y="3291703"/>
            <a:ext cx="1185223" cy="8829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51" name="Textfeld 15">
            <a:extLst>
              <a:ext uri="{FF2B5EF4-FFF2-40B4-BE49-F238E27FC236}">
                <a16:creationId xmlns:a16="http://schemas.microsoft.com/office/drawing/2014/main" id="{93EE2B3A-08FC-4140-9757-E59019820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161" y="3429000"/>
            <a:ext cx="873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600" dirty="0">
                <a:solidFill>
                  <a:schemeClr val="accent1"/>
                </a:solidFill>
                <a:latin typeface="+mn-lt"/>
              </a:rPr>
              <a:t>ODER</a:t>
            </a:r>
            <a:endParaRPr lang="de-DE" altLang="de-DE" sz="18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8152" name="Line 21">
            <a:extLst>
              <a:ext uri="{FF2B5EF4-FFF2-40B4-BE49-F238E27FC236}">
                <a16:creationId xmlns:a16="http://schemas.microsoft.com/office/drawing/2014/main" id="{76D4D366-52D4-4BF8-A540-C67107D0C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19435" y="1412875"/>
            <a:ext cx="229265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8153" name="Gerade Verbindung 29">
            <a:extLst>
              <a:ext uri="{FF2B5EF4-FFF2-40B4-BE49-F238E27FC236}">
                <a16:creationId xmlns:a16="http://schemas.microsoft.com/office/drawing/2014/main" id="{C2FE109B-B596-41EE-B183-3F8D9151E1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12088" y="1412875"/>
            <a:ext cx="0" cy="1079500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itel 1">
            <a:extLst>
              <a:ext uri="{FF2B5EF4-FFF2-40B4-BE49-F238E27FC236}">
                <a16:creationId xmlns:a16="http://schemas.microsoft.com/office/drawing/2014/main" id="{00272277-0F55-460D-A135-498F46E2F19E}"/>
              </a:ext>
            </a:extLst>
          </p:cNvPr>
          <p:cNvSpPr txBox="1">
            <a:spLocks/>
          </p:cNvSpPr>
          <p:nvPr/>
        </p:nvSpPr>
        <p:spPr>
          <a:xfrm>
            <a:off x="1655688" y="453932"/>
            <a:ext cx="7020000" cy="434331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Mängelbeseitigung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9" name="Line 21">
            <a:extLst>
              <a:ext uri="{FF2B5EF4-FFF2-40B4-BE49-F238E27FC236}">
                <a16:creationId xmlns:a16="http://schemas.microsoft.com/office/drawing/2014/main" id="{022898CB-BCDE-422C-8257-994605F104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5787" y="3542783"/>
            <a:ext cx="0" cy="31484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E212186-54C3-40D8-8B7D-ADE83293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28</a:t>
            </a:fld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46967-FBF8-4CFE-8A91-4AA72100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Akkreditierungsbericht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A7F539-8D96-465E-B698-2FAE2AB8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BBAD1B4-D3FA-47C1-B03F-3B71D79C75AB}" type="slidenum">
              <a:rPr lang="en-GB" smtClean="0">
                <a:latin typeface="+mj-lt"/>
              </a:rPr>
              <a:t>29</a:t>
            </a:fld>
            <a:endParaRPr lang="en-GB" dirty="0">
              <a:latin typeface="+mj-lt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E2D50A0F-8A79-4DF5-BBAC-9DC9F6C2015E}"/>
              </a:ext>
            </a:extLst>
          </p:cNvPr>
          <p:cNvSpPr/>
          <p:nvPr/>
        </p:nvSpPr>
        <p:spPr>
          <a:xfrm>
            <a:off x="1812033" y="5822075"/>
            <a:ext cx="7020000" cy="584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 algn="ctr"/>
            <a:r>
              <a:rPr lang="de-DE" sz="1600" dirty="0">
                <a:latin typeface="+mj-lt"/>
              </a:rPr>
              <a:t>AQAS trifft </a:t>
            </a:r>
            <a:r>
              <a:rPr lang="de-DE" sz="1600" u="sng" dirty="0">
                <a:latin typeface="+mj-lt"/>
              </a:rPr>
              <a:t>keine Entscheidung</a:t>
            </a:r>
            <a:r>
              <a:rPr lang="de-DE" sz="1600" dirty="0">
                <a:latin typeface="+mj-lt"/>
              </a:rPr>
              <a:t> über die Systemakkreditierung!</a:t>
            </a:r>
          </a:p>
          <a:p>
            <a:pPr algn="ctr"/>
            <a:r>
              <a:rPr lang="de-DE" sz="1600" dirty="0">
                <a:latin typeface="+mj-lt"/>
              </a:rPr>
              <a:t>Diese muss die Hochschule beim Akkreditierungsrat beantragen.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C5042ED0-2C32-4337-840D-574A508D69D7}"/>
              </a:ext>
            </a:extLst>
          </p:cNvPr>
          <p:cNvGrpSpPr/>
          <p:nvPr/>
        </p:nvGrpSpPr>
        <p:grpSpPr>
          <a:xfrm>
            <a:off x="2350282" y="1394131"/>
            <a:ext cx="5643250" cy="3805506"/>
            <a:chOff x="2554999" y="1890000"/>
            <a:chExt cx="5643250" cy="3805506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679753E9-2B06-4B7A-A71D-115ADDAD6678}"/>
                </a:ext>
              </a:extLst>
            </p:cNvPr>
            <p:cNvSpPr txBox="1"/>
            <p:nvPr/>
          </p:nvSpPr>
          <p:spPr>
            <a:xfrm>
              <a:off x="2555001" y="4902835"/>
              <a:ext cx="5643248" cy="7926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noAutofit/>
            </a:bodyPr>
            <a:lstStyle/>
            <a:p>
              <a:pPr algn="ctr" eaLnBrk="1" hangingPunct="1">
                <a:spcBef>
                  <a:spcPts val="600"/>
                </a:spcBef>
                <a:spcAft>
                  <a:spcPts val="600"/>
                </a:spcAft>
                <a:defRPr/>
              </a:pPr>
              <a:br>
                <a:rPr lang="de-DE" sz="1600" b="1" dirty="0">
                  <a:solidFill>
                    <a:schemeClr val="bg1"/>
                  </a:solidFill>
                  <a:latin typeface="+mj-lt"/>
                </a:rPr>
              </a:br>
              <a:r>
                <a:rPr lang="de-DE" sz="1600" b="1" dirty="0">
                  <a:solidFill>
                    <a:schemeClr val="bg1"/>
                  </a:solidFill>
                  <a:latin typeface="+mj-lt"/>
                </a:rPr>
                <a:t>AKKREDITIERUNGSBERICHT</a:t>
              </a:r>
              <a:br>
                <a:rPr lang="de-DE" sz="1600" b="1" dirty="0">
                  <a:solidFill>
                    <a:schemeClr val="bg1"/>
                  </a:solidFill>
                  <a:latin typeface="+mj-lt"/>
                </a:rPr>
              </a:br>
              <a:endParaRPr lang="de-DE" sz="16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FB558111-19B9-4067-9082-160CE2042C3D}"/>
                </a:ext>
              </a:extLst>
            </p:cNvPr>
            <p:cNvSpPr txBox="1"/>
            <p:nvPr/>
          </p:nvSpPr>
          <p:spPr>
            <a:xfrm>
              <a:off x="2554999" y="2673934"/>
              <a:ext cx="2242188" cy="7941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>
              <a:noAutofit/>
            </a:bodyPr>
            <a:lstStyle/>
            <a:p>
              <a:pPr algn="ctr" eaLnBrk="1" hangingPunct="1">
                <a:spcBef>
                  <a:spcPts val="600"/>
                </a:spcBef>
                <a:spcAft>
                  <a:spcPts val="600"/>
                </a:spcAft>
                <a:defRPr/>
              </a:pPr>
              <a:br>
                <a:rPr lang="de-DE" sz="1600" b="1" dirty="0">
                  <a:solidFill>
                    <a:schemeClr val="bg1"/>
                  </a:solidFill>
                  <a:latin typeface="+mj-lt"/>
                </a:rPr>
              </a:br>
              <a:r>
                <a:rPr lang="de-DE" sz="1600" b="1" dirty="0">
                  <a:solidFill>
                    <a:schemeClr val="bg1"/>
                  </a:solidFill>
                  <a:latin typeface="+mj-lt"/>
                </a:rPr>
                <a:t>PRÜFBERICHT</a:t>
              </a:r>
              <a:br>
                <a:rPr lang="de-DE" sz="1600" b="1" dirty="0">
                  <a:solidFill>
                    <a:schemeClr val="bg1"/>
                  </a:solidFill>
                  <a:latin typeface="+mj-lt"/>
                </a:rPr>
              </a:br>
              <a:endParaRPr lang="de-DE" sz="16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Line 21">
              <a:extLst>
                <a:ext uri="{FF2B5EF4-FFF2-40B4-BE49-F238E27FC236}">
                  <a16:creationId xmlns:a16="http://schemas.microsoft.com/office/drawing/2014/main" id="{AA7E93DB-B03E-469B-A1D8-87C78CEC82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6093" y="2268287"/>
              <a:ext cx="0" cy="343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Autofit/>
            </a:bodyPr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2" name="Line 21">
              <a:extLst>
                <a:ext uri="{FF2B5EF4-FFF2-40B4-BE49-F238E27FC236}">
                  <a16:creationId xmlns:a16="http://schemas.microsoft.com/office/drawing/2014/main" id="{F5C5CC3B-62E6-45B5-911C-54C11F48B0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6093" y="3534422"/>
              <a:ext cx="0" cy="1306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Autofit/>
            </a:bodyPr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FB1C2813-C662-42CF-B048-E88D90481859}"/>
                </a:ext>
              </a:extLst>
            </p:cNvPr>
            <p:cNvSpPr txBox="1"/>
            <p:nvPr/>
          </p:nvSpPr>
          <p:spPr>
            <a:xfrm>
              <a:off x="5208665" y="2673934"/>
              <a:ext cx="2989584" cy="7941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>
              <a:noAutofit/>
            </a:bodyPr>
            <a:lstStyle/>
            <a:p>
              <a:pPr algn="ctr" eaLnBrk="1" hangingPunct="1">
                <a:spcBef>
                  <a:spcPts val="600"/>
                </a:spcBef>
                <a:spcAft>
                  <a:spcPts val="600"/>
                </a:spcAft>
                <a:defRPr/>
              </a:pPr>
              <a:br>
                <a:rPr lang="de-DE" sz="1600" b="1" dirty="0">
                  <a:solidFill>
                    <a:schemeClr val="bg1"/>
                  </a:solidFill>
                  <a:latin typeface="+mj-lt"/>
                </a:rPr>
              </a:br>
              <a:r>
                <a:rPr lang="de-DE" sz="1600" b="1" dirty="0">
                  <a:solidFill>
                    <a:schemeClr val="bg1"/>
                  </a:solidFill>
                  <a:latin typeface="+mj-lt"/>
                </a:rPr>
                <a:t>GUTACHTEN</a:t>
              </a:r>
              <a:br>
                <a:rPr lang="de-DE" sz="1600" b="1" dirty="0">
                  <a:solidFill>
                    <a:schemeClr val="bg1"/>
                  </a:solidFill>
                  <a:latin typeface="+mj-lt"/>
                </a:rPr>
              </a:br>
              <a:endParaRPr lang="de-DE" sz="16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Textfeld 5">
              <a:extLst>
                <a:ext uri="{FF2B5EF4-FFF2-40B4-BE49-F238E27FC236}">
                  <a16:creationId xmlns:a16="http://schemas.microsoft.com/office/drawing/2014/main" id="{8ED73FDE-071A-4122-9B4B-95F860ACD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665" y="1890000"/>
              <a:ext cx="2970628" cy="316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noAutofit/>
            </a:bodyPr>
            <a:lstStyle>
              <a:lvl1pPr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 b="0" i="1" dirty="0">
                  <a:latin typeface="+mj-lt"/>
                </a:rPr>
                <a:t>Fachlich-inhaltliche Kriterien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EC8ADCC3-EC71-4527-869C-7F9CE6515C1B}"/>
                </a:ext>
              </a:extLst>
            </p:cNvPr>
            <p:cNvSpPr txBox="1"/>
            <p:nvPr/>
          </p:nvSpPr>
          <p:spPr>
            <a:xfrm>
              <a:off x="5227616" y="3935712"/>
              <a:ext cx="2951682" cy="4995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noFill/>
            </a:ln>
            <a:effectLst/>
          </p:spPr>
          <p:txBody>
            <a:bodyPr>
              <a:noAutofit/>
            </a:bodyPr>
            <a:lstStyle/>
            <a:p>
              <a:pPr algn="ctr" eaLnBrk="1" hangingPunct="1">
                <a:defRPr/>
              </a:pPr>
              <a:r>
                <a:rPr lang="de-DE" sz="1400" i="1" dirty="0">
                  <a:latin typeface="+mj-lt"/>
                </a:rPr>
                <a:t>Ggf. Stellungnahme der Hochschule </a:t>
              </a:r>
            </a:p>
          </p:txBody>
        </p:sp>
        <p:sp>
          <p:nvSpPr>
            <p:cNvPr id="13" name="Line 21">
              <a:extLst>
                <a:ext uri="{FF2B5EF4-FFF2-40B4-BE49-F238E27FC236}">
                  <a16:creationId xmlns:a16="http://schemas.microsoft.com/office/drawing/2014/main" id="{A46A6B74-2F66-497C-BB8E-90E98875F3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3457" y="3530066"/>
              <a:ext cx="0" cy="343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Autofit/>
            </a:bodyPr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4" name="Line 21">
              <a:extLst>
                <a:ext uri="{FF2B5EF4-FFF2-40B4-BE49-F238E27FC236}">
                  <a16:creationId xmlns:a16="http://schemas.microsoft.com/office/drawing/2014/main" id="{FA281065-1CF7-4AF3-B686-5A11D83D5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03457" y="4497189"/>
              <a:ext cx="0" cy="343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Autofit/>
            </a:bodyPr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6" name="Line 21">
              <a:extLst>
                <a:ext uri="{FF2B5EF4-FFF2-40B4-BE49-F238E27FC236}">
                  <a16:creationId xmlns:a16="http://schemas.microsoft.com/office/drawing/2014/main" id="{1AA7904E-2755-42E8-BF14-E3B2B16559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3457" y="2268287"/>
              <a:ext cx="0" cy="343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Autofit/>
            </a:bodyPr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8" name="Textfeld 5">
              <a:extLst>
                <a:ext uri="{FF2B5EF4-FFF2-40B4-BE49-F238E27FC236}">
                  <a16:creationId xmlns:a16="http://schemas.microsoft.com/office/drawing/2014/main" id="{749518DA-DAA5-4306-9012-93AD97A2A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4999" y="1890000"/>
              <a:ext cx="2242189" cy="316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noAutofit/>
            </a:bodyPr>
            <a:lstStyle>
              <a:lvl1pPr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ct val="4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 sz="1400" b="0" i="1" dirty="0">
                  <a:latin typeface="+mj-lt"/>
                </a:rPr>
                <a:t>Formalia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703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BDF1BCF-E6BE-4B36-A669-CB8C0299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Kurzvorstellung </a:t>
            </a:r>
            <a:b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AQAS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EE52E0-CB3D-436F-B018-63987D0C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7288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3">
            <a:extLst>
              <a:ext uri="{FF2B5EF4-FFF2-40B4-BE49-F238E27FC236}">
                <a16:creationId xmlns:a16="http://schemas.microsoft.com/office/drawing/2014/main" id="{E917FFCB-EC5D-4CC4-83CC-71DF18BC52D7}"/>
              </a:ext>
            </a:extLst>
          </p:cNvPr>
          <p:cNvSpPr txBox="1">
            <a:spLocks noGrp="1"/>
          </p:cNvSpPr>
          <p:nvPr/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B00BDD-B8DA-41E7-B046-6880EEC4B9A4}" type="slidenum">
              <a:rPr lang="de-DE" altLang="de-DE" sz="1400">
                <a:latin typeface="Agfa Rotis Semisans"/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de-DE" altLang="de-DE" sz="1400">
              <a:latin typeface="Agfa Rotis Semisans"/>
              <a:cs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678E668-B73C-4F81-AD1C-881CFE4707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76491" y="295836"/>
            <a:ext cx="7020000" cy="9312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800">
                <a:solidFill>
                  <a:schemeClr val="tx1">
                    <a:lumMod val="50000"/>
                    <a:lumOff val="50000"/>
                  </a:schemeClr>
                </a:solidFill>
              </a:rPr>
              <a:t>Aktuelle Themen im Akkreditierungsrat</a:t>
            </a:r>
            <a:endParaRPr lang="de-DE" sz="3200" b="1" kern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B710E91-DF27-4AEF-9C9F-DD7E7495A9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59549" y="1470212"/>
            <a:ext cx="7216140" cy="4977388"/>
          </a:xfrm>
        </p:spPr>
        <p:txBody>
          <a:bodyPr/>
          <a:lstStyle/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QM-System muss alle Leistungsbereiche der HS umfassen.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Regelhafte Einbindung aller externen Stakeholder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Prüfauftrag der Externen </a:t>
            </a:r>
            <a:br>
              <a:rPr lang="de-DE" altLang="de-DE" sz="1600" dirty="0"/>
            </a:br>
            <a:r>
              <a:rPr lang="de-DE" altLang="de-DE" sz="1600" i="1" dirty="0"/>
              <a:t>(„Alle externen Gutachter/innen müssen alle fachlich-inhaltlichen Kriterien prüfen.“)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Prozess Siegelvergabe </a:t>
            </a:r>
            <a:br>
              <a:rPr lang="de-DE" altLang="de-DE" sz="1600" dirty="0"/>
            </a:br>
            <a:r>
              <a:rPr lang="de-DE" altLang="de-DE" sz="1600" i="1" dirty="0"/>
              <a:t>(„Wer vergibt wann auf welcher Basis das Siegel des AR?“)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Interne Fristsetzungen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Unabhängigkeit der Bewertungen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Vollständigkeit der Qualitätsberichte</a:t>
            </a:r>
          </a:p>
          <a:p>
            <a:pPr marL="400050" indent="-285750">
              <a:lnSpc>
                <a:spcPct val="120000"/>
              </a:lnSpc>
            </a:pPr>
            <a:r>
              <a:rPr lang="de-DE" altLang="de-DE" sz="1600" dirty="0"/>
              <a:t>Etablierung Beschwerdesystem</a:t>
            </a:r>
          </a:p>
          <a:p>
            <a:pPr marL="400050" indent="-285750">
              <a:lnSpc>
                <a:spcPct val="120000"/>
              </a:lnSpc>
            </a:pPr>
            <a:endParaRPr lang="de-DE" altLang="de-DE" sz="1600" dirty="0"/>
          </a:p>
          <a:p>
            <a:pPr marL="114300" indent="0">
              <a:lnSpc>
                <a:spcPct val="120000"/>
              </a:lnSpc>
              <a:buNone/>
            </a:pPr>
            <a:endParaRPr lang="de-DE" altLang="de-DE" sz="1600" dirty="0"/>
          </a:p>
          <a:p>
            <a:pPr marL="742950" lvl="1" indent="-285750">
              <a:lnSpc>
                <a:spcPct val="120000"/>
              </a:lnSpc>
            </a:pPr>
            <a:endParaRPr lang="de-DE" altLang="de-DE" sz="1600" b="1" dirty="0"/>
          </a:p>
          <a:p>
            <a:pPr marL="266700" indent="-266700"/>
            <a:endParaRPr lang="de-DE" altLang="de-DE" sz="1800" b="1" dirty="0"/>
          </a:p>
        </p:txBody>
      </p:sp>
      <p:sp>
        <p:nvSpPr>
          <p:cNvPr id="46085" name="Foliennummernplatzhalter 1">
            <a:extLst>
              <a:ext uri="{FF2B5EF4-FFF2-40B4-BE49-F238E27FC236}">
                <a16:creationId xmlns:a16="http://schemas.microsoft.com/office/drawing/2014/main" id="{B10AE77A-B5F2-4D4E-9D86-2974FE0993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675688" y="6453188"/>
            <a:ext cx="395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gfa Rotis Semisans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E78B135B-8FDB-4C78-A13B-8DABA66A8A53}" type="slidenum">
              <a:rPr lang="de-DE" altLang="de-DE" smtClean="0"/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30</a:t>
            </a:fld>
            <a:endParaRPr lang="de-DE" altLang="de-DE" sz="1400">
              <a:latin typeface="Agfa Rotis Semisans"/>
            </a:endParaRPr>
          </a:p>
        </p:txBody>
      </p:sp>
    </p:spTree>
    <p:extLst>
      <p:ext uri="{BB962C8B-B14F-4D97-AF65-F5344CB8AC3E}">
        <p14:creationId xmlns:p14="http://schemas.microsoft.com/office/powerpoint/2010/main" val="4095095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FE641-5216-4270-B981-3F248C3C3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Zeitplan laut VERTRAG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C8D4E9-805B-4F68-B9AE-906321A8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31</a:t>
            </a:fld>
            <a:endParaRPr lang="en-GB" dirty="0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6FB12214-C20C-4165-8EA6-DB8666C0A955}"/>
              </a:ext>
            </a:extLst>
          </p:cNvPr>
          <p:cNvSpPr/>
          <p:nvPr/>
        </p:nvSpPr>
        <p:spPr>
          <a:xfrm>
            <a:off x="1951630" y="5670599"/>
            <a:ext cx="837563" cy="493050"/>
          </a:xfrm>
          <a:prstGeom prst="rightArrow">
            <a:avLst>
              <a:gd name="adj1" fmla="val 50000"/>
              <a:gd name="adj2" fmla="val 7029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BD55746F-0F85-4B5A-A16E-B8AE2067A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910594"/>
              </p:ext>
            </p:extLst>
          </p:nvPr>
        </p:nvGraphicFramePr>
        <p:xfrm>
          <a:off x="1951629" y="1215029"/>
          <a:ext cx="6382603" cy="4395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1249">
                  <a:extLst>
                    <a:ext uri="{9D8B030D-6E8A-4147-A177-3AD203B41FA5}">
                      <a16:colId xmlns:a16="http://schemas.microsoft.com/office/drawing/2014/main" val="509426028"/>
                    </a:ext>
                  </a:extLst>
                </a:gridCol>
                <a:gridCol w="3391354">
                  <a:extLst>
                    <a:ext uri="{9D8B030D-6E8A-4147-A177-3AD203B41FA5}">
                      <a16:colId xmlns:a16="http://schemas.microsoft.com/office/drawing/2014/main" val="1884127202"/>
                    </a:ext>
                  </a:extLst>
                </a:gridCol>
              </a:tblGrid>
              <a:tr h="441945">
                <a:tc>
                  <a:txBody>
                    <a:bodyPr/>
                    <a:lstStyle/>
                    <a:p>
                      <a:r>
                        <a:rPr lang="de-DE" dirty="0"/>
                        <a:t>SCHRITT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WANN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36591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r>
                        <a:rPr lang="de-DE" b="0" dirty="0"/>
                        <a:t>Auftaktveranstaltung in Bremen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/>
                        <a:t>16.02.2024 </a:t>
                      </a:r>
                      <a:r>
                        <a:rPr lang="de-DE" altLang="de-DE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de-DE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59603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r>
                        <a:rPr lang="de-DE" sz="1400" b="1" dirty="0"/>
                        <a:t>Einreichen des Selbstberichts 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08.01.2024 </a:t>
                      </a:r>
                      <a:r>
                        <a:rPr lang="de-DE" altLang="de-DE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de-DE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681837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r>
                        <a:rPr lang="de-DE" sz="1400" b="0" dirty="0"/>
                        <a:t>Prüfbericht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26.02.2024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935959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Gutachterworkshop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08.02.2024 </a:t>
                      </a:r>
                      <a:r>
                        <a:rPr lang="de-DE" altLang="de-DE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865276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r>
                        <a:rPr lang="de-DE" sz="1400" b="1" dirty="0"/>
                        <a:t>Systembegutachtung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363125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pPr algn="r"/>
                      <a:r>
                        <a:rPr lang="de-DE" sz="1400" b="1" dirty="0"/>
                        <a:t>1. Begehung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03./04.06.2024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297842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pPr algn="r"/>
                      <a:r>
                        <a:rPr lang="de-DE" b="1" dirty="0"/>
                        <a:t>2. Begehung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4. Quartal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623435"/>
                  </a:ext>
                </a:extLst>
              </a:tr>
              <a:tr h="4180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1" dirty="0"/>
                        <a:t>Ggf. Beseitigung von Mängeln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i="1" dirty="0"/>
                        <a:t>3 Monate nach der zweiten Begehung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81874"/>
                  </a:ext>
                </a:extLst>
              </a:tr>
              <a:tr h="441945">
                <a:tc>
                  <a:txBody>
                    <a:bodyPr/>
                    <a:lstStyle/>
                    <a:p>
                      <a:r>
                        <a:rPr lang="de-DE" b="1" dirty="0"/>
                        <a:t>Akkreditierungsbericht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1. Jahreshälfte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84121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2C22CFE0-1AE9-479A-8E93-0925D1C19167}"/>
              </a:ext>
            </a:extLst>
          </p:cNvPr>
          <p:cNvSpPr txBox="1"/>
          <p:nvPr/>
        </p:nvSpPr>
        <p:spPr>
          <a:xfrm>
            <a:off x="2875629" y="5732458"/>
            <a:ext cx="5858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Antragstellung beim Akkreditierungsrat bis 30.09.2025 möglich</a:t>
            </a:r>
          </a:p>
        </p:txBody>
      </p:sp>
    </p:spTree>
    <p:extLst>
      <p:ext uri="{BB962C8B-B14F-4D97-AF65-F5344CB8AC3E}">
        <p14:creationId xmlns:p14="http://schemas.microsoft.com/office/powerpoint/2010/main" val="3328079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>
            <a:extLst>
              <a:ext uri="{FF2B5EF4-FFF2-40B4-BE49-F238E27FC236}">
                <a16:creationId xmlns:a16="http://schemas.microsoft.com/office/drawing/2014/main" id="{71BA3B81-20F7-40B9-89F9-F8CD158D29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890000" y="410400"/>
            <a:ext cx="7020000" cy="495291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Klärung offener Fragen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C0BF9974-0D85-4732-ADBA-46089CBDD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3" y="1341438"/>
            <a:ext cx="8713787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36575" indent="-274638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lnSpc>
                <a:spcPct val="110000"/>
              </a:lnSpc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e-DE" altLang="de-DE" sz="1400"/>
              <a:t>		</a:t>
            </a:r>
          </a:p>
        </p:txBody>
      </p:sp>
      <p:sp>
        <p:nvSpPr>
          <p:cNvPr id="58373" name="AutoShape 6">
            <a:extLst>
              <a:ext uri="{FF2B5EF4-FFF2-40B4-BE49-F238E27FC236}">
                <a16:creationId xmlns:a16="http://schemas.microsoft.com/office/drawing/2014/main" id="{76672FFF-FA0E-47CE-9966-C3B03876B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3" y="1526087"/>
            <a:ext cx="4608513" cy="3671888"/>
          </a:xfrm>
          <a:prstGeom prst="cloudCallout">
            <a:avLst>
              <a:gd name="adj1" fmla="val -43764"/>
              <a:gd name="adj2" fmla="val 68417"/>
            </a:avLst>
          </a:prstGeom>
          <a:solidFill>
            <a:schemeClr val="accent1"/>
          </a:solidFill>
          <a:ln w="9525">
            <a:solidFill>
              <a:srgbClr val="FF66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eaLnBrk="0" hangingPunct="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itchFamily="2" charset="2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30000"/>
              </a:lnSpc>
              <a:spcBef>
                <a:spcPct val="40000"/>
              </a:spcBef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de-DE" sz="142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de-DE" altLang="de-DE" sz="14200" dirty="0">
                <a:solidFill>
                  <a:schemeClr val="bg2"/>
                </a:solidFill>
                <a:latin typeface="+mn-lt"/>
              </a:rPr>
              <a:t>?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1704835-1D16-4BD7-B6D6-B58A16BD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32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6ECA1EB-AC02-40A8-8EC3-29AF94A6B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10400"/>
            <a:ext cx="7020000" cy="517648"/>
          </a:xfrm>
        </p:spPr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Informationen zu AQAS e.V.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F888CA-43C0-4F27-A176-99635C6D9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394" y="1292317"/>
            <a:ext cx="7020000" cy="5017498"/>
          </a:xfrm>
        </p:spPr>
        <p:txBody>
          <a:bodyPr>
            <a:noAutofit/>
          </a:bodyPr>
          <a:lstStyle/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Gründungsversammlung: 25.01.2002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Listung im Europäischen Register (EQAR)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Zulassung nach Art. 5 Abs. 3 Nr. 5 des Studienakkreditierungs-Staatsvertrags für eine Tätigkeit in Deutschland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Einrichtung von Hochschulen; über 90 Mitgliedshochschulen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AQAS ist eine von acht zertifizierten nationalen Akkreditierungsagenturen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Zulassung zur Durchführung von Begutachtungen zur Programm- und Systemakkreditierung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über 7.500 akkreditierte Studienprogramme in Deutschland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de-DE" dirty="0"/>
              <a:t>19 Systemakkreditierungsverfahren altem Recht; </a:t>
            </a:r>
            <a:br>
              <a:rPr lang="de-DE" dirty="0"/>
            </a:br>
            <a:r>
              <a:rPr lang="de-DE" dirty="0"/>
              <a:t>9 abgeschlossene Systembegutachtungen nach neuem Recht 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97ED04-0515-4A07-850C-3CA454FEE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63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46548-1D2F-4E30-87E4-53EAFBA7E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000" y="410400"/>
            <a:ext cx="7020000" cy="631337"/>
          </a:xfrm>
        </p:spPr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AQAS - Organisationsstruktur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13636A-8275-4135-A927-930BE8DE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5</a:t>
            </a:fld>
            <a:endParaRPr lang="en-GB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60D2DD7-2384-4FA0-8402-1F944B779C23}"/>
              </a:ext>
            </a:extLst>
          </p:cNvPr>
          <p:cNvGrpSpPr/>
          <p:nvPr/>
        </p:nvGrpSpPr>
        <p:grpSpPr>
          <a:xfrm>
            <a:off x="2308532" y="1557144"/>
            <a:ext cx="5760000" cy="4423253"/>
            <a:chOff x="1890000" y="2062111"/>
            <a:chExt cx="5760000" cy="4423253"/>
          </a:xfrm>
        </p:grpSpPr>
        <p:sp>
          <p:nvSpPr>
            <p:cNvPr id="14" name="Text Box 3">
              <a:extLst>
                <a:ext uri="{FF2B5EF4-FFF2-40B4-BE49-F238E27FC236}">
                  <a16:creationId xmlns:a16="http://schemas.microsoft.com/office/drawing/2014/main" id="{C6305DF9-322D-491D-B9D6-6D5C6F9E2C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000" y="2062111"/>
              <a:ext cx="5760000" cy="540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Mitgliederversammlung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Vertretung aller Mitgliedshochschulen</a:t>
              </a:r>
            </a:p>
          </p:txBody>
        </p:sp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12D97AA4-5CEC-4E81-9100-EB659AA679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7285" y="2633330"/>
              <a:ext cx="603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wählt</a:t>
              </a:r>
            </a:p>
          </p:txBody>
        </p:sp>
        <p:sp>
          <p:nvSpPr>
            <p:cNvPr id="16" name="AutoShape 5">
              <a:extLst>
                <a:ext uri="{FF2B5EF4-FFF2-40B4-BE49-F238E27FC236}">
                  <a16:creationId xmlns:a16="http://schemas.microsoft.com/office/drawing/2014/main" id="{35761A53-663D-43EF-B7BB-A3F4E233B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586" y="2625218"/>
              <a:ext cx="108000" cy="324000"/>
            </a:xfrm>
            <a:prstGeom prst="downArrow">
              <a:avLst>
                <a:gd name="adj1" fmla="val 50000"/>
                <a:gd name="adj2" fmla="val 62533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3A337B59-F992-42E5-AA65-78E3FF23F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000" y="2987566"/>
              <a:ext cx="3600000" cy="540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Vorstand</a:t>
              </a:r>
            </a:p>
          </p:txBody>
        </p:sp>
        <p:sp>
          <p:nvSpPr>
            <p:cNvPr id="18" name="Text Box 11">
              <a:extLst>
                <a:ext uri="{FF2B5EF4-FFF2-40B4-BE49-F238E27FC236}">
                  <a16:creationId xmlns:a16="http://schemas.microsoft.com/office/drawing/2014/main" id="{E80449DF-4433-4DE7-BD4E-3A631082C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000" y="3928262"/>
              <a:ext cx="3600000" cy="540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Ständige Kommission (</a:t>
              </a:r>
              <a:r>
                <a:rPr lang="de-DE" altLang="de-DE" sz="1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StäK</a:t>
              </a: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9" name="Text Box 14">
              <a:extLst>
                <a:ext uri="{FF2B5EF4-FFF2-40B4-BE49-F238E27FC236}">
                  <a16:creationId xmlns:a16="http://schemas.microsoft.com/office/drawing/2014/main" id="{F4EC87E8-90BE-4485-91E1-ACA024D81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000" y="4868957"/>
              <a:ext cx="3600000" cy="5400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Gutachtergruppen</a:t>
              </a:r>
              <a:endParaRPr lang="de-DE" altLang="de-DE" sz="1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16">
              <a:extLst>
                <a:ext uri="{FF2B5EF4-FFF2-40B4-BE49-F238E27FC236}">
                  <a16:creationId xmlns:a16="http://schemas.microsoft.com/office/drawing/2014/main" id="{E2255808-4CB0-4F1A-815A-198139216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000" y="5945364"/>
              <a:ext cx="5760000" cy="54000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Geschäftsstelle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Koordination der Verfahren</a:t>
              </a: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B174F4F-54F7-4567-8315-E1D13B45C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9635" y="5515160"/>
              <a:ext cx="24224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Unterstützung aller Gremien</a:t>
              </a:r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299A8C1F-3C8C-4416-B88F-0253FBA5AA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62000" y="5515160"/>
              <a:ext cx="216000" cy="3240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6">
              <a:extLst>
                <a:ext uri="{FF2B5EF4-FFF2-40B4-BE49-F238E27FC236}">
                  <a16:creationId xmlns:a16="http://schemas.microsoft.com/office/drawing/2014/main" id="{5879BB36-B5E6-4FD3-BE04-FA2C12E6C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0000" y="3928262"/>
              <a:ext cx="1800000" cy="540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Beschwerde-</a:t>
              </a:r>
              <a:br>
                <a:rPr lang="de-DE" alt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1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kommission</a:t>
              </a:r>
              <a:endParaRPr lang="de-DE" alt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 Box 10">
              <a:extLst>
                <a:ext uri="{FF2B5EF4-FFF2-40B4-BE49-F238E27FC236}">
                  <a16:creationId xmlns:a16="http://schemas.microsoft.com/office/drawing/2014/main" id="{EC6B37CF-C213-4E0A-896D-014CCA7A6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99964" y="3296516"/>
              <a:ext cx="75212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bestellt</a:t>
              </a:r>
            </a:p>
          </p:txBody>
        </p:sp>
        <p:sp>
          <p:nvSpPr>
            <p:cNvPr id="25" name="Text Box 10">
              <a:extLst>
                <a:ext uri="{FF2B5EF4-FFF2-40B4-BE49-F238E27FC236}">
                  <a16:creationId xmlns:a16="http://schemas.microsoft.com/office/drawing/2014/main" id="{9C8B69C3-9301-48C0-976E-6AFDFC0A6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7285" y="3574026"/>
              <a:ext cx="75212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bestellt</a:t>
              </a:r>
            </a:p>
          </p:txBody>
        </p:sp>
        <p:sp>
          <p:nvSpPr>
            <p:cNvPr id="26" name="AutoShape 5">
              <a:extLst>
                <a:ext uri="{FF2B5EF4-FFF2-40B4-BE49-F238E27FC236}">
                  <a16:creationId xmlns:a16="http://schemas.microsoft.com/office/drawing/2014/main" id="{5786548B-96E7-4432-8D00-C83C62B86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586" y="3565914"/>
              <a:ext cx="108000" cy="324000"/>
            </a:xfrm>
            <a:prstGeom prst="downArrow">
              <a:avLst>
                <a:gd name="adj1" fmla="val 50000"/>
                <a:gd name="adj2" fmla="val 65773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Pfeil: gebogen 26">
              <a:extLst>
                <a:ext uri="{FF2B5EF4-FFF2-40B4-BE49-F238E27FC236}">
                  <a16:creationId xmlns:a16="http://schemas.microsoft.com/office/drawing/2014/main" id="{EB467E4B-376F-4992-9710-13C42D334E9D}"/>
                </a:ext>
              </a:extLst>
            </p:cNvPr>
            <p:cNvSpPr/>
            <p:nvPr/>
          </p:nvSpPr>
          <p:spPr bwMode="auto">
            <a:xfrm rot="5400000">
              <a:off x="5600946" y="3020620"/>
              <a:ext cx="792000" cy="1013893"/>
            </a:xfrm>
            <a:prstGeom prst="bentArrow">
              <a:avLst>
                <a:gd name="adj1" fmla="val 7186"/>
                <a:gd name="adj2" fmla="val 9447"/>
                <a:gd name="adj3" fmla="val 17411"/>
                <a:gd name="adj4" fmla="val 22778"/>
              </a:avLst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noAutofit/>
            </a:bodyPr>
            <a:lstStyle/>
            <a:p>
              <a:pPr algn="ctr" eaLnBrk="1" hangingPunct="1">
                <a:defRPr/>
              </a:pPr>
              <a:endParaRPr lang="de-DE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 Box 10">
              <a:extLst>
                <a:ext uri="{FF2B5EF4-FFF2-40B4-BE49-F238E27FC236}">
                  <a16:creationId xmlns:a16="http://schemas.microsoft.com/office/drawing/2014/main" id="{1A6785DF-B0CF-486F-BC1C-1631B2C7B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7285" y="4514722"/>
              <a:ext cx="75212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bestellt</a:t>
              </a:r>
            </a:p>
          </p:txBody>
        </p:sp>
        <p:sp>
          <p:nvSpPr>
            <p:cNvPr id="29" name="AutoShape 5">
              <a:extLst>
                <a:ext uri="{FF2B5EF4-FFF2-40B4-BE49-F238E27FC236}">
                  <a16:creationId xmlns:a16="http://schemas.microsoft.com/office/drawing/2014/main" id="{03CD0E5F-491A-48DC-AB2C-8541BBAB5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586" y="4506610"/>
              <a:ext cx="108000" cy="324000"/>
            </a:xfrm>
            <a:prstGeom prst="downArrow">
              <a:avLst>
                <a:gd name="adj1" fmla="val 50000"/>
                <a:gd name="adj2" fmla="val 65773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751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CC0427E-2A00-4643-A09B-F21DF0022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de-DE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Systemakkreditierung nach MRVO</a:t>
            </a:r>
            <a:endParaRPr lang="en-GB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86D0BC-36CC-4DCD-81A5-D385CA7C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71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id="{AD7AC2A8-35FB-489E-926F-DD948B4C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576" y="3101419"/>
            <a:ext cx="7098424" cy="34591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lnSpc>
                <a:spcPct val="120000"/>
              </a:lnSpc>
              <a:defRPr sz="1600"/>
            </a:lvl1pPr>
          </a:lstStyle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FC7216"/>
              </a:buClr>
              <a:defRPr/>
            </a:pPr>
            <a:r>
              <a:rPr lang="de-DE" altLang="de-DE" i="1" u="sng" dirty="0">
                <a:latin typeface="+mn-lt"/>
              </a:rPr>
              <a:t>Konsequenzen:</a:t>
            </a:r>
          </a:p>
          <a:p>
            <a:pPr marL="342900" indent="-342900" algn="l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altLang="de-DE" b="0" dirty="0">
                <a:latin typeface="+mn-lt"/>
              </a:rPr>
              <a:t>Rechtliche Grundlagen des Verfahrens: </a:t>
            </a:r>
          </a:p>
          <a:p>
            <a:pPr marL="1257300" lvl="2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de-DE" altLang="de-DE" sz="1600" dirty="0">
                <a:latin typeface="+mn-lt"/>
              </a:rPr>
              <a:t>Staatsvertrag vom 12.06.2017 </a:t>
            </a:r>
          </a:p>
          <a:p>
            <a:pPr marL="1257300" lvl="2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de-DE" altLang="de-DE" sz="1600" dirty="0">
                <a:latin typeface="+mn-lt"/>
              </a:rPr>
              <a:t>Musterrechtsverordnung der KMK vom 07.12.2017</a:t>
            </a:r>
          </a:p>
          <a:p>
            <a:pPr marL="342900" indent="-342900" algn="l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altLang="de-DE" b="0" dirty="0">
                <a:latin typeface="+mn-lt"/>
              </a:rPr>
              <a:t>AQAS führt die Begutachtung durch. (= Privatrecht)</a:t>
            </a:r>
          </a:p>
          <a:p>
            <a:pPr marL="342900" indent="-342900" algn="l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altLang="de-DE" b="0" dirty="0">
                <a:latin typeface="+mn-lt"/>
              </a:rPr>
              <a:t>Im Anschluss trifft der Akkreditierungsrat die Entscheidung </a:t>
            </a:r>
            <a:br>
              <a:rPr lang="de-DE" altLang="de-DE" b="0" dirty="0">
                <a:latin typeface="+mn-lt"/>
              </a:rPr>
            </a:br>
            <a:r>
              <a:rPr lang="de-DE" altLang="de-DE" b="0" dirty="0">
                <a:latin typeface="+mn-lt"/>
              </a:rPr>
              <a:t>(auf Antrag der Universität). = Verwaltungsakt</a:t>
            </a:r>
          </a:p>
          <a:p>
            <a:pPr marL="342900" indent="-342900" algn="l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/>
            </a:pPr>
            <a:r>
              <a:rPr lang="de-DE" altLang="de-DE" b="0" dirty="0">
                <a:latin typeface="+mn-lt"/>
              </a:rPr>
              <a:t>Die Akkreditierungsfrist beträgt 8 Jahre.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186FE42E-97F1-4CD9-920F-93674E75862B}"/>
              </a:ext>
            </a:extLst>
          </p:cNvPr>
          <p:cNvSpPr txBox="1">
            <a:spLocks/>
          </p:cNvSpPr>
          <p:nvPr/>
        </p:nvSpPr>
        <p:spPr>
          <a:xfrm>
            <a:off x="1544147" y="421288"/>
            <a:ext cx="7020000" cy="51052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Überblick neues recht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CE8B80C-1DEF-4975-8E72-248976A9B568}"/>
              </a:ext>
            </a:extLst>
          </p:cNvPr>
          <p:cNvSpPr txBox="1">
            <a:spLocks noChangeArrowheads="1"/>
          </p:cNvSpPr>
          <p:nvPr/>
        </p:nvSpPr>
        <p:spPr>
          <a:xfrm>
            <a:off x="1664576" y="1173629"/>
            <a:ext cx="7098424" cy="173637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363538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073150" indent="-350838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16075" indent="-363538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852738" indent="-381000" algn="l" rtl="0" eaLnBrk="0" fontAlgn="base" hangingPunct="0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33099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37671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42243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4681538" indent="-381000" algn="l" rtl="0" fontAlgn="base">
              <a:lnSpc>
                <a:spcPct val="130000"/>
              </a:lnSpc>
              <a:spcBef>
                <a:spcPct val="4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Clr>
                <a:srgbClr val="FC7216"/>
              </a:buClr>
              <a:defRPr/>
            </a:pPr>
            <a:r>
              <a:rPr lang="de-DE" altLang="de-DE" sz="1600" i="1" dirty="0"/>
              <a:t>„Wesentliche Entscheidungen zur Akkreditierung darf der Gesetzgeber jedoch nicht weitgehend anderen Akteuren überlassen, </a:t>
            </a:r>
            <a:br>
              <a:rPr lang="de-DE" altLang="de-DE" sz="1600" i="1" dirty="0"/>
            </a:br>
            <a:r>
              <a:rPr lang="de-DE" altLang="de-DE" sz="1600" i="1" dirty="0"/>
              <a:t>sondern muss sie unter Beachtung der Eigenrationalität </a:t>
            </a:r>
            <a:br>
              <a:rPr lang="de-DE" altLang="de-DE" sz="1600" i="1" dirty="0"/>
            </a:br>
            <a:r>
              <a:rPr lang="de-DE" altLang="de-DE" sz="1600" i="1" dirty="0"/>
              <a:t>der Wissenschaft selbst treffen.“</a:t>
            </a:r>
          </a:p>
          <a:p>
            <a:pPr algn="r" eaLnBrk="1" fontAlgn="auto" hangingPunct="1">
              <a:spcBef>
                <a:spcPts val="0"/>
              </a:spcBef>
              <a:spcAft>
                <a:spcPts val="600"/>
              </a:spcAft>
              <a:buClr>
                <a:srgbClr val="FC7216"/>
              </a:buClr>
              <a:defRPr/>
            </a:pPr>
            <a:r>
              <a:rPr lang="de-DE" altLang="de-DE" sz="1600" i="1" dirty="0"/>
              <a:t> (Beschluss des BVerfG vom 17.02.2016)</a:t>
            </a:r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12989EB9-BC41-424F-AB2F-9497F404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34000" y="6076950"/>
            <a:ext cx="837563" cy="493050"/>
          </a:xfrm>
        </p:spPr>
        <p:txBody>
          <a:bodyPr/>
          <a:lstStyle/>
          <a:p>
            <a:fld id="{FBBAD1B4-D3FA-47C1-B03F-3B71D79C75AB}" type="slidenum">
              <a:rPr lang="en-GB" smtClean="0"/>
              <a:t>7</a:t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5C4C2-3F26-4AAC-A4DD-62022C2B4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Rechtsgrundlage </a:t>
            </a:r>
            <a:br>
              <a:rPr lang="de-DE" sz="33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de-DE" sz="3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für Das Land </a:t>
            </a:r>
            <a:r>
              <a:rPr lang="de-DE" sz="33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BRemen</a:t>
            </a:r>
            <a:br>
              <a:rPr lang="de-DE" dirty="0"/>
            </a:b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8874872-543E-4B61-8244-772D5D8D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D1B4-D3FA-47C1-B03F-3B71D79C75AB}" type="slidenum">
              <a:rPr lang="en-GB" smtClean="0"/>
              <a:t>8</a:t>
            </a:fld>
            <a:endParaRPr lang="en-GB" dirty="0"/>
          </a:p>
        </p:txBody>
      </p:sp>
      <p:sp>
        <p:nvSpPr>
          <p:cNvPr id="4" name="Fensterinhalt horizontal verschieben 1">
            <a:extLst>
              <a:ext uri="{FF2B5EF4-FFF2-40B4-BE49-F238E27FC236}">
                <a16:creationId xmlns:a16="http://schemas.microsoft.com/office/drawing/2014/main" id="{63BCCCA1-29E2-4D7C-9E88-B8AD521BC5E0}"/>
              </a:ext>
            </a:extLst>
          </p:cNvPr>
          <p:cNvSpPr/>
          <p:nvPr/>
        </p:nvSpPr>
        <p:spPr bwMode="auto">
          <a:xfrm>
            <a:off x="2262698" y="1421079"/>
            <a:ext cx="5735543" cy="4376223"/>
          </a:xfrm>
          <a:prstGeom prst="horizontalScroll">
            <a:avLst/>
          </a:prstGeom>
          <a:solidFill>
            <a:schemeClr val="accent1"/>
          </a:solidFill>
          <a:ln w="9525" cap="flat" cmpd="sng" algn="ctr">
            <a:solidFill>
              <a:srgbClr val="C2C588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endParaRPr lang="de-DE" sz="1000" b="1" dirty="0">
              <a:solidFill>
                <a:schemeClr val="bg1"/>
              </a:solidFill>
              <a:effectLst/>
            </a:endParaRPr>
          </a:p>
          <a:p>
            <a:pPr algn="ctr">
              <a:lnSpc>
                <a:spcPct val="150000"/>
              </a:lnSpc>
              <a:defRPr/>
            </a:pPr>
            <a:br>
              <a:rPr lang="de-DE" sz="2400" b="1" dirty="0">
                <a:solidFill>
                  <a:schemeClr val="bg1"/>
                </a:solidFill>
                <a:effectLst/>
              </a:rPr>
            </a:br>
            <a:r>
              <a:rPr lang="de-DE" sz="2400" b="1" dirty="0">
                <a:solidFill>
                  <a:schemeClr val="bg1"/>
                </a:solidFill>
                <a:effectLst/>
              </a:rPr>
              <a:t>Bremische Verordnung zur Studienakkreditierung </a:t>
            </a:r>
            <a:br>
              <a:rPr lang="de-DE" sz="2400" b="1" dirty="0">
                <a:solidFill>
                  <a:schemeClr val="bg1"/>
                </a:solidFill>
                <a:effectLst/>
              </a:rPr>
            </a:br>
            <a:r>
              <a:rPr lang="de-DE" sz="2400" b="1" dirty="0">
                <a:solidFill>
                  <a:schemeClr val="bg1"/>
                </a:solidFill>
                <a:effectLst/>
              </a:rPr>
              <a:t>(</a:t>
            </a:r>
            <a:r>
              <a:rPr lang="de-DE" sz="2400" b="1" dirty="0" err="1">
                <a:solidFill>
                  <a:schemeClr val="bg1"/>
                </a:solidFill>
                <a:effectLst/>
              </a:rPr>
              <a:t>StudakkVO</a:t>
            </a:r>
            <a:r>
              <a:rPr lang="de-DE" sz="2400" b="1" dirty="0">
                <a:solidFill>
                  <a:schemeClr val="bg1"/>
                </a:solidFill>
                <a:effectLst/>
              </a:rPr>
              <a:t>)</a:t>
            </a:r>
          </a:p>
          <a:p>
            <a:pPr algn="ctr">
              <a:lnSpc>
                <a:spcPct val="150000"/>
              </a:lnSpc>
              <a:defRPr/>
            </a:pPr>
            <a:r>
              <a:rPr lang="de-DE" sz="2400" b="1" dirty="0">
                <a:solidFill>
                  <a:schemeClr val="bg1"/>
                </a:solidFill>
              </a:rPr>
              <a:t>vom 14.05.2018</a:t>
            </a:r>
          </a:p>
          <a:p>
            <a:pPr algn="ctr">
              <a:lnSpc>
                <a:spcPct val="150000"/>
              </a:lnSpc>
              <a:defRPr/>
            </a:pPr>
            <a:endParaRPr lang="de-DE" altLang="de-DE" sz="2400" dirty="0">
              <a:solidFill>
                <a:schemeClr val="bg1"/>
              </a:solidFill>
              <a:highlight>
                <a:srgbClr val="FFFF00"/>
              </a:highlight>
              <a:latin typeface="Arial" charset="0"/>
              <a:ea typeface="Arial Unicode MS" pitchFamily="34" charset="-128"/>
              <a:cs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50FE0A2-9C87-4DAD-8667-1B56F4FA1418}"/>
              </a:ext>
            </a:extLst>
          </p:cNvPr>
          <p:cNvSpPr txBox="1"/>
          <p:nvPr/>
        </p:nvSpPr>
        <p:spPr>
          <a:xfrm>
            <a:off x="2886537" y="5547980"/>
            <a:ext cx="5026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auf Basis der Musterrechtsverordnung (MRVO)</a:t>
            </a:r>
          </a:p>
        </p:txBody>
      </p:sp>
      <p:pic>
        <p:nvPicPr>
          <p:cNvPr id="7" name="Picture 2" descr="HB">
            <a:extLst>
              <a:ext uri="{FF2B5EF4-FFF2-40B4-BE49-F238E27FC236}">
                <a16:creationId xmlns:a16="http://schemas.microsoft.com/office/drawing/2014/main" id="{3FD88996-0694-CEF3-F33B-65CEE1D1F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552" y="3890682"/>
            <a:ext cx="616518" cy="89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19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B5B6F-8F8D-412D-B462-CF8E78E59E6F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Zuständigkeiten</a:t>
            </a:r>
            <a:br>
              <a:rPr lang="de-DE" dirty="0"/>
            </a:b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ACAC21-88BC-4763-B6D1-9550E05E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BBAD1B4-D3FA-47C1-B03F-3B71D79C75AB}" type="slidenum">
              <a:rPr lang="de-DE" smtClean="0"/>
              <a:t>9</a:t>
            </a:fld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0F447D6-C40E-46CF-A6CF-4576CC309B7A}"/>
              </a:ext>
            </a:extLst>
          </p:cNvPr>
          <p:cNvSpPr txBox="1"/>
          <p:nvPr/>
        </p:nvSpPr>
        <p:spPr>
          <a:xfrm>
            <a:off x="2205770" y="5464174"/>
            <a:ext cx="6278114" cy="576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anchor="ctr">
            <a:noAutofit/>
          </a:bodyPr>
          <a:lstStyle>
            <a:defPPr>
              <a:defRPr lang="de-DE"/>
            </a:defPPr>
            <a:lvl1pPr algn="ctr">
              <a:spcBef>
                <a:spcPts val="200"/>
              </a:spcBef>
              <a:spcAft>
                <a:spcPts val="200"/>
              </a:spcAft>
              <a:defRPr sz="1400"/>
            </a:lvl1pPr>
          </a:lstStyle>
          <a:p>
            <a:r>
              <a:rPr lang="de-DE" b="1" dirty="0"/>
              <a:t>Land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8E07FA2-1666-45A6-99FB-BE18720A4A6A}"/>
              </a:ext>
            </a:extLst>
          </p:cNvPr>
          <p:cNvSpPr txBox="1"/>
          <p:nvPr/>
        </p:nvSpPr>
        <p:spPr>
          <a:xfrm>
            <a:off x="2205770" y="1532476"/>
            <a:ext cx="6278400" cy="576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anchor="ctr">
            <a:noAutofit/>
          </a:bodyPr>
          <a:lstStyle>
            <a:defPPr>
              <a:defRPr lang="de-DE"/>
            </a:defPPr>
            <a:lvl1pPr algn="ctr">
              <a:spcBef>
                <a:spcPts val="200"/>
              </a:spcBef>
              <a:spcAft>
                <a:spcPts val="200"/>
              </a:spcAft>
              <a:defRPr sz="1400"/>
            </a:lvl1pPr>
          </a:lstStyle>
          <a:p>
            <a:r>
              <a:rPr lang="de-DE" b="1" dirty="0"/>
              <a:t>Hochschule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38E20CE-3A61-4178-A88E-BD4F60DAAEE8}"/>
              </a:ext>
            </a:extLst>
          </p:cNvPr>
          <p:cNvSpPr txBox="1"/>
          <p:nvPr/>
        </p:nvSpPr>
        <p:spPr>
          <a:xfrm>
            <a:off x="2207101" y="4481248"/>
            <a:ext cx="6276783" cy="576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anchor="ctr">
            <a:noAutofit/>
          </a:bodyPr>
          <a:lstStyle>
            <a:defPPr>
              <a:defRPr lang="de-DE"/>
            </a:defPPr>
            <a:lvl1pPr algn="ctr">
              <a:spcBef>
                <a:spcPts val="200"/>
              </a:spcBef>
              <a:spcAft>
                <a:spcPts val="200"/>
              </a:spcAft>
              <a:defRPr sz="1400"/>
            </a:lvl1pPr>
          </a:lstStyle>
          <a:p>
            <a:r>
              <a:rPr lang="de-DE" b="1" dirty="0"/>
              <a:t>Kriterien und Verfahrensregeln</a:t>
            </a:r>
          </a:p>
          <a:p>
            <a:r>
              <a:rPr lang="de-DE" dirty="0"/>
              <a:t>(auf Basis der MRVO)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AAEB289-7FAB-4E53-AC9C-ED0AAD9A9542}"/>
              </a:ext>
            </a:extLst>
          </p:cNvPr>
          <p:cNvSpPr txBox="1"/>
          <p:nvPr/>
        </p:nvSpPr>
        <p:spPr>
          <a:xfrm>
            <a:off x="5637508" y="3498325"/>
            <a:ext cx="2628000" cy="576000"/>
          </a:xfrm>
          <a:prstGeom prst="rect">
            <a:avLst/>
          </a:prstGeom>
          <a:solidFill>
            <a:schemeClr val="accent2"/>
          </a:solidFill>
          <a:ln w="19050">
            <a:noFill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Entscheidung Systemakkreditierung</a:t>
            </a:r>
          </a:p>
        </p:txBody>
      </p:sp>
      <p:sp>
        <p:nvSpPr>
          <p:cNvPr id="29" name="Pfeil nach oben 13">
            <a:extLst>
              <a:ext uri="{FF2B5EF4-FFF2-40B4-BE49-F238E27FC236}">
                <a16:creationId xmlns:a16="http://schemas.microsoft.com/office/drawing/2014/main" id="{4B56CB65-0B42-4406-8354-9215FFF61956}"/>
              </a:ext>
            </a:extLst>
          </p:cNvPr>
          <p:cNvSpPr/>
          <p:nvPr/>
        </p:nvSpPr>
        <p:spPr bwMode="auto">
          <a:xfrm>
            <a:off x="6816508" y="4106786"/>
            <a:ext cx="270000" cy="342000"/>
          </a:xfrm>
          <a:prstGeom prst="up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defRPr/>
            </a:pPr>
            <a:endParaRPr lang="de-DE" sz="1400">
              <a:solidFill>
                <a:schemeClr val="bg1"/>
              </a:solidFill>
            </a:endParaRPr>
          </a:p>
        </p:txBody>
      </p:sp>
      <p:sp>
        <p:nvSpPr>
          <p:cNvPr id="30" name="Pfeil nach oben 14">
            <a:extLst>
              <a:ext uri="{FF2B5EF4-FFF2-40B4-BE49-F238E27FC236}">
                <a16:creationId xmlns:a16="http://schemas.microsoft.com/office/drawing/2014/main" id="{02F261C6-E289-4386-BDAF-858A1D294297}"/>
              </a:ext>
            </a:extLst>
          </p:cNvPr>
          <p:cNvSpPr/>
          <p:nvPr/>
        </p:nvSpPr>
        <p:spPr bwMode="auto">
          <a:xfrm rot="10800000">
            <a:off x="6816508" y="2140939"/>
            <a:ext cx="270000" cy="342000"/>
          </a:xfrm>
          <a:prstGeom prst="up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defRPr/>
            </a:pPr>
            <a:endParaRPr lang="de-DE" sz="1400">
              <a:solidFill>
                <a:schemeClr val="bg1"/>
              </a:solidFill>
            </a:endParaRPr>
          </a:p>
        </p:txBody>
      </p:sp>
      <p:sp>
        <p:nvSpPr>
          <p:cNvPr id="31" name="Pfeil nach oben 16">
            <a:extLst>
              <a:ext uri="{FF2B5EF4-FFF2-40B4-BE49-F238E27FC236}">
                <a16:creationId xmlns:a16="http://schemas.microsoft.com/office/drawing/2014/main" id="{DE4DAB12-0DDC-457A-8EFD-934D7A779DDA}"/>
              </a:ext>
            </a:extLst>
          </p:cNvPr>
          <p:cNvSpPr/>
          <p:nvPr/>
        </p:nvSpPr>
        <p:spPr bwMode="auto">
          <a:xfrm rot="10800000">
            <a:off x="6816509" y="3123863"/>
            <a:ext cx="270000" cy="342000"/>
          </a:xfrm>
          <a:prstGeom prst="up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defRPr/>
            </a:pPr>
            <a:endParaRPr lang="de-DE" sz="1400">
              <a:solidFill>
                <a:schemeClr val="bg1"/>
              </a:solidFill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8F61ACB-816D-41CC-8DAA-BB8B5EED8F5E}"/>
              </a:ext>
            </a:extLst>
          </p:cNvPr>
          <p:cNvSpPr txBox="1"/>
          <p:nvPr/>
        </p:nvSpPr>
        <p:spPr>
          <a:xfrm>
            <a:off x="5637508" y="2515401"/>
            <a:ext cx="2628000" cy="576000"/>
          </a:xfrm>
          <a:prstGeom prst="rect">
            <a:avLst/>
          </a:prstGeom>
          <a:solidFill>
            <a:schemeClr val="accent2"/>
          </a:solidFill>
          <a:ln w="19050">
            <a:noFill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Akkreditierungsrat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1A81EBC-4773-46AE-8245-DCF9DC3D1F38}"/>
              </a:ext>
            </a:extLst>
          </p:cNvPr>
          <p:cNvSpPr txBox="1"/>
          <p:nvPr/>
        </p:nvSpPr>
        <p:spPr>
          <a:xfrm rot="16200000">
            <a:off x="1377294" y="3144441"/>
            <a:ext cx="1565858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anchor="t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0" dirty="0"/>
              <a:t>Privatrecht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115E231-C33C-4EA8-B007-2C67F907FCCF}"/>
              </a:ext>
            </a:extLst>
          </p:cNvPr>
          <p:cNvSpPr txBox="1"/>
          <p:nvPr/>
        </p:nvSpPr>
        <p:spPr>
          <a:xfrm rot="16200000">
            <a:off x="7727968" y="3136665"/>
            <a:ext cx="1566000" cy="3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txBody>
          <a:bodyPr anchor="t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0" dirty="0"/>
              <a:t>Verwaltungsrecht</a:t>
            </a:r>
          </a:p>
        </p:txBody>
      </p:sp>
      <p:sp>
        <p:nvSpPr>
          <p:cNvPr id="35" name="Pfeil nach oben 21">
            <a:extLst>
              <a:ext uri="{FF2B5EF4-FFF2-40B4-BE49-F238E27FC236}">
                <a16:creationId xmlns:a16="http://schemas.microsoft.com/office/drawing/2014/main" id="{B479D4A2-DAB9-42BB-A3E0-8AF881AE8811}"/>
              </a:ext>
            </a:extLst>
          </p:cNvPr>
          <p:cNvSpPr/>
          <p:nvPr/>
        </p:nvSpPr>
        <p:spPr bwMode="auto">
          <a:xfrm>
            <a:off x="5209127" y="5089710"/>
            <a:ext cx="270000" cy="342000"/>
          </a:xfrm>
          <a:prstGeom prst="up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defRPr/>
            </a:pPr>
            <a:endParaRPr lang="de-DE" sz="140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35AE9A4-D0C4-45A4-B734-0C9A73023BC3}"/>
              </a:ext>
            </a:extLst>
          </p:cNvPr>
          <p:cNvSpPr txBox="1"/>
          <p:nvPr/>
        </p:nvSpPr>
        <p:spPr>
          <a:xfrm>
            <a:off x="2394619" y="2515400"/>
            <a:ext cx="2628000" cy="576000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Agentur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DCA2F34-5F49-41F3-90A0-F1BF309CDCE5}"/>
              </a:ext>
            </a:extLst>
          </p:cNvPr>
          <p:cNvSpPr txBox="1"/>
          <p:nvPr/>
        </p:nvSpPr>
        <p:spPr>
          <a:xfrm>
            <a:off x="2394619" y="3498324"/>
            <a:ext cx="2628000" cy="576000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Begutachtungsverfahren</a:t>
            </a:r>
          </a:p>
        </p:txBody>
      </p:sp>
      <p:sp>
        <p:nvSpPr>
          <p:cNvPr id="36" name="Pfeil nach oben 22">
            <a:extLst>
              <a:ext uri="{FF2B5EF4-FFF2-40B4-BE49-F238E27FC236}">
                <a16:creationId xmlns:a16="http://schemas.microsoft.com/office/drawing/2014/main" id="{37259F5D-843C-42F0-B9D0-9274DCAE9A53}"/>
              </a:ext>
            </a:extLst>
          </p:cNvPr>
          <p:cNvSpPr/>
          <p:nvPr/>
        </p:nvSpPr>
        <p:spPr bwMode="auto">
          <a:xfrm>
            <a:off x="3573619" y="4106786"/>
            <a:ext cx="270000" cy="342000"/>
          </a:xfrm>
          <a:prstGeom prst="up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>
            <a:noAutofit/>
          </a:bodyPr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defRPr/>
            </a:pPr>
            <a:endParaRPr lang="de-DE" sz="1400" b="1">
              <a:solidFill>
                <a:schemeClr val="bg1"/>
              </a:solidFill>
            </a:endParaRPr>
          </a:p>
        </p:txBody>
      </p:sp>
      <p:sp>
        <p:nvSpPr>
          <p:cNvPr id="37" name="Pfeil nach oben 23">
            <a:extLst>
              <a:ext uri="{FF2B5EF4-FFF2-40B4-BE49-F238E27FC236}">
                <a16:creationId xmlns:a16="http://schemas.microsoft.com/office/drawing/2014/main" id="{7EB86B70-2BA6-43BB-8652-601029C05D5F}"/>
              </a:ext>
            </a:extLst>
          </p:cNvPr>
          <p:cNvSpPr/>
          <p:nvPr/>
        </p:nvSpPr>
        <p:spPr bwMode="auto">
          <a:xfrm rot="10800000">
            <a:off x="3573620" y="2140938"/>
            <a:ext cx="270000" cy="342000"/>
          </a:xfrm>
          <a:prstGeom prst="up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de-DE" sz="1400" b="1">
              <a:solidFill>
                <a:schemeClr val="bg1"/>
              </a:solidFill>
            </a:endParaRPr>
          </a:p>
        </p:txBody>
      </p:sp>
      <p:sp>
        <p:nvSpPr>
          <p:cNvPr id="38" name="Pfeil nach oben 24">
            <a:extLst>
              <a:ext uri="{FF2B5EF4-FFF2-40B4-BE49-F238E27FC236}">
                <a16:creationId xmlns:a16="http://schemas.microsoft.com/office/drawing/2014/main" id="{ED196D16-3734-400A-8CC7-EB3D59A67D3E}"/>
              </a:ext>
            </a:extLst>
          </p:cNvPr>
          <p:cNvSpPr/>
          <p:nvPr/>
        </p:nvSpPr>
        <p:spPr bwMode="auto">
          <a:xfrm rot="10800000">
            <a:off x="3573620" y="3123862"/>
            <a:ext cx="270000" cy="342000"/>
          </a:xfrm>
          <a:prstGeom prst="up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de-DE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738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0.8"/>
</p:tagLst>
</file>

<file path=ppt/theme/theme1.xml><?xml version="1.0" encoding="utf-8"?>
<a:theme xmlns:a="http://schemas.openxmlformats.org/drawingml/2006/main" name="AQAS_Theme">
  <a:themeElements>
    <a:clrScheme name="AQA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7007"/>
      </a:accent1>
      <a:accent2>
        <a:srgbClr val="8A8A8A"/>
      </a:accent2>
      <a:accent3>
        <a:srgbClr val="0070C0"/>
      </a:accent3>
      <a:accent4>
        <a:srgbClr val="00B050"/>
      </a:accent4>
      <a:accent5>
        <a:srgbClr val="FFC000"/>
      </a:accent5>
      <a:accent6>
        <a:srgbClr val="FF0000"/>
      </a:accent6>
      <a:hlink>
        <a:srgbClr val="0563C1"/>
      </a:hlink>
      <a:folHlink>
        <a:srgbClr val="954F72"/>
      </a:folHlink>
    </a:clrScheme>
    <a:fontScheme name="AQ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07E53D5F-15FE-46BA-A085-59E112779EE1}" vid="{3CDD20DC-FAAA-48C0-924A-EFD4D2800FB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476480431A6794A99C69AA8DC7A8C79" ma:contentTypeVersion="25" ma:contentTypeDescription="Ein neues Dokument erstellen." ma:contentTypeScope="" ma:versionID="9cb26281307ea9d65882f2b5d7d92f1a">
  <xsd:schema xmlns:xsd="http://www.w3.org/2001/XMLSchema" xmlns:xs="http://www.w3.org/2001/XMLSchema" xmlns:p="http://schemas.microsoft.com/office/2006/metadata/properties" xmlns:ns2="712736b6-02c1-4692-bbd4-376bb59ca5a5" xmlns:ns3="f7bc7c74-5269-481d-ba30-961fed34783b" targetNamespace="http://schemas.microsoft.com/office/2006/metadata/properties" ma:root="true" ma:fieldsID="6f590b8947e862d1ff66c1b105c0ca18" ns2:_="" ns3:_="">
    <xsd:import namespace="712736b6-02c1-4692-bbd4-376bb59ca5a5"/>
    <xsd:import namespace="f7bc7c74-5269-481d-ba30-961fed3478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736b6-02c1-4692-bbd4-376bb59ca5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f0d5ca72-a1d1-4dfb-9d06-605e456825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bc7c74-5269-481d-ba30-961fed34783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dbd0d3b-0daf-4293-920d-e31a1202ef90}" ma:internalName="TaxCatchAll" ma:showField="CatchAllData" ma:web="f7bc7c74-5269-481d-ba30-961fed3478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bc7c74-5269-481d-ba30-961fed34783b" xsi:nil="true"/>
    <lcf76f155ced4ddcb4097134ff3c332f xmlns="712736b6-02c1-4692-bbd4-376bb59ca5a5">
      <Terms xmlns="http://schemas.microsoft.com/office/infopath/2007/PartnerControls"/>
    </lcf76f155ced4ddcb4097134ff3c332f>
    <SharedWithUsers xmlns="f7bc7c74-5269-481d-ba30-961fed34783b">
      <UserInfo>
        <DisplayName>Simone Kroschel</DisplayName>
        <AccountId>45</AccountId>
        <AccountType/>
      </UserInfo>
      <UserInfo>
        <DisplayName>Verena Kloeters</DisplayName>
        <AccountId>53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B26D21A-FAB6-421D-912D-8150DC6DC8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2736b6-02c1-4692-bbd4-376bb59ca5a5"/>
    <ds:schemaRef ds:uri="f7bc7c74-5269-481d-ba30-961fed347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E258F2-7201-498E-94B5-45159BF2E2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4C93C5-8AD7-403B-A2DC-0DEC2F50A049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712736b6-02c1-4692-bbd4-376bb59ca5a5"/>
    <ds:schemaRef ds:uri="f7bc7c74-5269-481d-ba30-961fed34783b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2149</Words>
  <Application>Microsoft Office PowerPoint</Application>
  <PresentationFormat>Bildschirmpräsentation (4:3)</PresentationFormat>
  <Paragraphs>366</Paragraphs>
  <Slides>32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41" baseType="lpstr">
      <vt:lpstr>Agfa Rotis Semisans</vt:lpstr>
      <vt:lpstr>Arial</vt:lpstr>
      <vt:lpstr>Calibri</vt:lpstr>
      <vt:lpstr>Comic Sans MS</vt:lpstr>
      <vt:lpstr>Symbol</vt:lpstr>
      <vt:lpstr>Verdana</vt:lpstr>
      <vt:lpstr>Wingdings</vt:lpstr>
      <vt:lpstr>Wingdings 2</vt:lpstr>
      <vt:lpstr>AQAS_Theme</vt:lpstr>
      <vt:lpstr>Informationen zur SystemReakkreditierung  mit AQAS</vt:lpstr>
      <vt:lpstr>Agenda</vt:lpstr>
      <vt:lpstr>Kurzvorstellung  AQAS</vt:lpstr>
      <vt:lpstr>Informationen zu AQAS e.V.</vt:lpstr>
      <vt:lpstr>AQAS - Organisationsstruktur</vt:lpstr>
      <vt:lpstr>Systemakkreditierung nach MRVO</vt:lpstr>
      <vt:lpstr>PowerPoint-Präsentation</vt:lpstr>
      <vt:lpstr>Rechtsgrundlage  für Das Land BRemen </vt:lpstr>
      <vt:lpstr>Zuständigkeiten </vt:lpstr>
      <vt:lpstr>PowerPoint-Präsentation</vt:lpstr>
      <vt:lpstr>PowerPoint-Präsentation</vt:lpstr>
      <vt:lpstr>Auf den Punkt gebracht</vt:lpstr>
      <vt:lpstr>Überblick: Ablauf des Verfahrens</vt:lpstr>
      <vt:lpstr>Kriterien für die Systemakkreditierung (1)</vt:lpstr>
      <vt:lpstr>Kriterien für die Systemakkreditierung (2)</vt:lpstr>
      <vt:lpstr>Begutachtung  durch AQAS</vt:lpstr>
      <vt:lpstr>Voraussetzungen  für die Begutachtung</vt:lpstr>
      <vt:lpstr>Gutachterauswahl</vt:lpstr>
      <vt:lpstr>Gutachtergruppe HS Bremen</vt:lpstr>
      <vt:lpstr>Der Selbstbericht der Hochschule</vt:lpstr>
      <vt:lpstr>Die 1. Begehung  (Informationsbegehung)</vt:lpstr>
      <vt:lpstr>PowerPoint-Präsentation</vt:lpstr>
      <vt:lpstr>Stichproben (1)</vt:lpstr>
      <vt:lpstr>Beispiele aus bisherigen Verfahren</vt:lpstr>
      <vt:lpstr>Beispiel</vt:lpstr>
      <vt:lpstr>Stichproben (2)</vt:lpstr>
      <vt:lpstr>PowerPoint-Präsentation</vt:lpstr>
      <vt:lpstr>PowerPoint-Präsentation</vt:lpstr>
      <vt:lpstr>Akkreditierungsbericht</vt:lpstr>
      <vt:lpstr>Aktuelle Themen im Akkreditierungsrat</vt:lpstr>
      <vt:lpstr>Zeitplan laut VERTRAG</vt:lpstr>
      <vt:lpstr>Klärung offener 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Informationen zur Systemakkreditierung mit AQAS</dc:title>
  <dc:creator>Verena Kloeters</dc:creator>
  <cp:lastModifiedBy>Verena Kloeters</cp:lastModifiedBy>
  <cp:revision>199</cp:revision>
  <dcterms:created xsi:type="dcterms:W3CDTF">2020-03-30T08:41:29Z</dcterms:created>
  <dcterms:modified xsi:type="dcterms:W3CDTF">2024-02-14T11:28:57Z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0x0101002476480431A6794A99C69AA8DC7A8C79</vt:lpwstr>
  </property>
  <property fmtid="{D5CDD505-2E9C-101B-9397-08002B2CF9AE}" pid="3" name="Order">
    <vt:r8>5565800</vt:r8>
  </property>
  <property fmtid="{D5CDD505-2E9C-101B-9397-08002B2CF9AE}" pid="4" name="MediaServiceImageTags">
    <vt:lpwstr/>
  </property>
</Properties>
</file>